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7" r:id="rId2"/>
    <p:sldId id="346" r:id="rId3"/>
    <p:sldId id="348" r:id="rId4"/>
    <p:sldId id="347" r:id="rId5"/>
    <p:sldId id="335" r:id="rId6"/>
    <p:sldId id="336" r:id="rId7"/>
    <p:sldId id="341" r:id="rId8"/>
    <p:sldId id="337" r:id="rId9"/>
    <p:sldId id="340" r:id="rId10"/>
    <p:sldId id="342" r:id="rId11"/>
    <p:sldId id="372" r:id="rId12"/>
    <p:sldId id="367" r:id="rId13"/>
    <p:sldId id="344" r:id="rId14"/>
    <p:sldId id="345" r:id="rId15"/>
    <p:sldId id="334" r:id="rId16"/>
    <p:sldId id="354" r:id="rId17"/>
    <p:sldId id="370" r:id="rId18"/>
    <p:sldId id="331" r:id="rId19"/>
    <p:sldId id="332" r:id="rId20"/>
    <p:sldId id="353" r:id="rId21"/>
    <p:sldId id="355" r:id="rId22"/>
    <p:sldId id="356" r:id="rId23"/>
    <p:sldId id="362" r:id="rId24"/>
    <p:sldId id="357" r:id="rId25"/>
    <p:sldId id="371" r:id="rId26"/>
    <p:sldId id="363" r:id="rId27"/>
    <p:sldId id="364" r:id="rId28"/>
    <p:sldId id="351" r:id="rId29"/>
    <p:sldId id="352" r:id="rId30"/>
    <p:sldId id="358" r:id="rId31"/>
    <p:sldId id="368" r:id="rId32"/>
    <p:sldId id="369" r:id="rId33"/>
    <p:sldId id="360" r:id="rId34"/>
    <p:sldId id="338" r:id="rId35"/>
    <p:sldId id="349" r:id="rId36"/>
    <p:sldId id="350" r:id="rId37"/>
    <p:sldId id="365"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C0B12"/>
    <a:srgbClr val="850A11"/>
    <a:srgbClr val="711C0C"/>
    <a:srgbClr val="5816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7" autoAdjust="0"/>
    <p:restoredTop sz="89452" autoAdjust="0"/>
  </p:normalViewPr>
  <p:slideViewPr>
    <p:cSldViewPr snapToGrid="0" snapToObjects="1">
      <p:cViewPr varScale="1">
        <p:scale>
          <a:sx n="96" d="100"/>
          <a:sy n="96" d="100"/>
        </p:scale>
        <p:origin x="-1344" y="-11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CCB18-CEE0-468C-91CB-40D8456D5BD6}" type="doc">
      <dgm:prSet loTypeId="urn:microsoft.com/office/officeart/2005/8/layout/cycle2" loCatId="cycle" qsTypeId="urn:microsoft.com/office/officeart/2005/8/quickstyle/simple2" qsCatId="simple" csTypeId="urn:microsoft.com/office/officeart/2005/8/colors/accent2_1" csCatId="accent2" phldr="1"/>
      <dgm:spPr/>
      <dgm:t>
        <a:bodyPr/>
        <a:lstStyle/>
        <a:p>
          <a:endParaRPr lang="en-GB"/>
        </a:p>
      </dgm:t>
    </dgm:pt>
    <dgm:pt modelId="{64807709-59AF-48CE-802F-5C1CB00A44E9}">
      <dgm:prSet phldrT="[Text]" custT="1"/>
      <dgm:spPr>
        <a:solidFill>
          <a:schemeClr val="bg1">
            <a:lumMod val="95000"/>
          </a:schemeClr>
        </a:solidFill>
      </dgm:spPr>
      <dgm:t>
        <a:bodyPr/>
        <a:lstStyle/>
        <a:p>
          <a:r>
            <a:rPr lang="en-US" sz="1000" b="1" dirty="0" smtClean="0">
              <a:solidFill>
                <a:schemeClr val="tx1">
                  <a:lumMod val="50000"/>
                  <a:lumOff val="50000"/>
                </a:schemeClr>
              </a:solidFill>
              <a:latin typeface="Arial" pitchFamily="34" charset="0"/>
              <a:cs typeface="Arial" pitchFamily="34" charset="0"/>
            </a:rPr>
            <a:t>CERN needs push the limit</a:t>
          </a:r>
          <a:endParaRPr lang="en-GB" sz="1000" b="1" dirty="0">
            <a:solidFill>
              <a:schemeClr val="tx1">
                <a:lumMod val="50000"/>
                <a:lumOff val="50000"/>
              </a:schemeClr>
            </a:solidFill>
            <a:latin typeface="Arial" pitchFamily="34" charset="0"/>
            <a:cs typeface="Arial" pitchFamily="34" charset="0"/>
          </a:endParaRPr>
        </a:p>
      </dgm:t>
    </dgm:pt>
    <dgm:pt modelId="{388BEB05-5F9D-4F98-BBEB-E25521C37574}" type="parTrans" cxnId="{7F804032-25B6-409D-A876-7BF7C0B42AAE}">
      <dgm:prSet/>
      <dgm:spPr/>
      <dgm:t>
        <a:bodyPr/>
        <a:lstStyle/>
        <a:p>
          <a:endParaRPr lang="en-GB" sz="2000"/>
        </a:p>
      </dgm:t>
    </dgm:pt>
    <dgm:pt modelId="{9A41516A-55E0-4508-A57B-7BF25EA51812}" type="sibTrans" cxnId="{7F804032-25B6-409D-A876-7BF7C0B42AAE}">
      <dgm:prSet custT="1"/>
      <dgm:spPr/>
      <dgm:t>
        <a:bodyPr/>
        <a:lstStyle/>
        <a:p>
          <a:endParaRPr lang="en-GB" sz="1400"/>
        </a:p>
      </dgm:t>
    </dgm:pt>
    <dgm:pt modelId="{1A29B5F7-D370-4D1A-A21A-94BAA0D89497}">
      <dgm:prSet phldrT="[Text]" custT="1"/>
      <dgm:spPr>
        <a:solidFill>
          <a:schemeClr val="bg1">
            <a:lumMod val="95000"/>
          </a:schemeClr>
        </a:solidFill>
      </dgm:spPr>
      <dgm:t>
        <a:bodyPr/>
        <a:lstStyle/>
        <a:p>
          <a:r>
            <a:rPr lang="en-US" sz="1000" b="1" dirty="0" smtClean="0">
              <a:solidFill>
                <a:schemeClr val="tx1">
                  <a:lumMod val="50000"/>
                  <a:lumOff val="50000"/>
                </a:schemeClr>
              </a:solidFill>
              <a:latin typeface="Arial" pitchFamily="34" charset="0"/>
              <a:cs typeface="Arial" pitchFamily="34" charset="0"/>
            </a:rPr>
            <a:t>Apply new techniques and technologies</a:t>
          </a:r>
          <a:endParaRPr lang="en-GB" sz="1000" b="1" dirty="0">
            <a:solidFill>
              <a:schemeClr val="tx1">
                <a:lumMod val="50000"/>
                <a:lumOff val="50000"/>
              </a:schemeClr>
            </a:solidFill>
            <a:latin typeface="Arial" pitchFamily="34" charset="0"/>
            <a:cs typeface="Arial" pitchFamily="34" charset="0"/>
          </a:endParaRPr>
        </a:p>
      </dgm:t>
    </dgm:pt>
    <dgm:pt modelId="{C7279EC4-7BFC-47E1-B5BD-12760CAB87AA}" type="parTrans" cxnId="{4D3300A9-1C1A-42EC-969D-7DD4CD45A97E}">
      <dgm:prSet/>
      <dgm:spPr/>
      <dgm:t>
        <a:bodyPr/>
        <a:lstStyle/>
        <a:p>
          <a:endParaRPr lang="en-GB" sz="2000"/>
        </a:p>
      </dgm:t>
    </dgm:pt>
    <dgm:pt modelId="{3FEAB631-FFF7-47A2-8B3E-FD5DB521DDC4}" type="sibTrans" cxnId="{4D3300A9-1C1A-42EC-969D-7DD4CD45A97E}">
      <dgm:prSet custT="1"/>
      <dgm:spPr/>
      <dgm:t>
        <a:bodyPr/>
        <a:lstStyle/>
        <a:p>
          <a:endParaRPr lang="en-GB" sz="1400"/>
        </a:p>
      </dgm:t>
    </dgm:pt>
    <dgm:pt modelId="{E1A1DE22-C4B9-4771-A562-59DE1EAD0D88}">
      <dgm:prSet phldrT="[Text]" custT="1"/>
      <dgm:spPr>
        <a:solidFill>
          <a:schemeClr val="bg1">
            <a:lumMod val="95000"/>
          </a:schemeClr>
        </a:solidFill>
      </dgm:spPr>
      <dgm:t>
        <a:bodyPr/>
        <a:lstStyle/>
        <a:p>
          <a:r>
            <a:rPr lang="en-US" sz="1000" b="1" smtClean="0">
              <a:solidFill>
                <a:schemeClr val="tx1">
                  <a:lumMod val="50000"/>
                  <a:lumOff val="50000"/>
                </a:schemeClr>
              </a:solidFill>
              <a:latin typeface="Arial" pitchFamily="34" charset="0"/>
              <a:cs typeface="Arial" pitchFamily="34" charset="0"/>
            </a:rPr>
            <a:t>Joint develop in </a:t>
          </a:r>
          <a:r>
            <a:rPr lang="en-US" sz="1000" b="1" dirty="0" smtClean="0">
              <a:solidFill>
                <a:schemeClr val="tx1">
                  <a:lumMod val="50000"/>
                  <a:lumOff val="50000"/>
                </a:schemeClr>
              </a:solidFill>
              <a:latin typeface="Arial" pitchFamily="34" charset="0"/>
              <a:cs typeface="Arial" pitchFamily="34" charset="0"/>
            </a:rPr>
            <a:t>rapid cycles</a:t>
          </a:r>
          <a:endParaRPr lang="en-GB" sz="1000" b="1" dirty="0">
            <a:solidFill>
              <a:schemeClr val="tx1">
                <a:lumMod val="50000"/>
                <a:lumOff val="50000"/>
              </a:schemeClr>
            </a:solidFill>
            <a:latin typeface="Arial" pitchFamily="34" charset="0"/>
            <a:cs typeface="Arial" pitchFamily="34" charset="0"/>
          </a:endParaRPr>
        </a:p>
      </dgm:t>
    </dgm:pt>
    <dgm:pt modelId="{B2EFA8C5-CDAC-4513-8603-DDA7E82378DA}" type="parTrans" cxnId="{5BE8BC0E-F26F-4913-BE47-F0EACB7BB32A}">
      <dgm:prSet/>
      <dgm:spPr/>
      <dgm:t>
        <a:bodyPr/>
        <a:lstStyle/>
        <a:p>
          <a:endParaRPr lang="en-GB" sz="2000"/>
        </a:p>
      </dgm:t>
    </dgm:pt>
    <dgm:pt modelId="{396C3196-E456-40E7-BF48-7DDCCA7412FC}" type="sibTrans" cxnId="{5BE8BC0E-F26F-4913-BE47-F0EACB7BB32A}">
      <dgm:prSet custT="1"/>
      <dgm:spPr/>
      <dgm:t>
        <a:bodyPr/>
        <a:lstStyle/>
        <a:p>
          <a:endParaRPr lang="en-GB" sz="1400"/>
        </a:p>
      </dgm:t>
    </dgm:pt>
    <dgm:pt modelId="{BC3A3E47-4F76-4434-92CB-ABF6FAEFD56A}">
      <dgm:prSet phldrT="[Text]" custT="1"/>
      <dgm:spPr>
        <a:solidFill>
          <a:schemeClr val="bg1">
            <a:lumMod val="95000"/>
          </a:schemeClr>
        </a:solidFill>
      </dgm:spPr>
      <dgm:t>
        <a:bodyPr/>
        <a:lstStyle/>
        <a:p>
          <a:r>
            <a:rPr lang="en-US" sz="1000" b="1" dirty="0" smtClean="0">
              <a:solidFill>
                <a:schemeClr val="tx1">
                  <a:lumMod val="50000"/>
                  <a:lumOff val="50000"/>
                </a:schemeClr>
              </a:solidFill>
              <a:latin typeface="Arial" pitchFamily="34" charset="0"/>
              <a:cs typeface="Arial" pitchFamily="34" charset="0"/>
            </a:rPr>
            <a:t>Test prototypes at CERN</a:t>
          </a:r>
          <a:endParaRPr lang="en-GB" sz="1000" b="1" dirty="0">
            <a:solidFill>
              <a:schemeClr val="tx1">
                <a:lumMod val="50000"/>
                <a:lumOff val="50000"/>
              </a:schemeClr>
            </a:solidFill>
            <a:latin typeface="Arial" pitchFamily="34" charset="0"/>
            <a:cs typeface="Arial" pitchFamily="34" charset="0"/>
          </a:endParaRPr>
        </a:p>
      </dgm:t>
    </dgm:pt>
    <dgm:pt modelId="{73C2F37B-A7B8-4DA0-8B66-E67E4DEEDFAB}" type="parTrans" cxnId="{AA04CE02-8109-41D4-82AC-3AC08124CA4C}">
      <dgm:prSet/>
      <dgm:spPr/>
      <dgm:t>
        <a:bodyPr/>
        <a:lstStyle/>
        <a:p>
          <a:endParaRPr lang="en-GB" sz="2000"/>
        </a:p>
      </dgm:t>
    </dgm:pt>
    <dgm:pt modelId="{3F18DFD6-04D6-42F6-8F80-D9FCF8C0FA81}" type="sibTrans" cxnId="{AA04CE02-8109-41D4-82AC-3AC08124CA4C}">
      <dgm:prSet custT="1"/>
      <dgm:spPr/>
      <dgm:t>
        <a:bodyPr/>
        <a:lstStyle/>
        <a:p>
          <a:endParaRPr lang="en-GB" sz="1400"/>
        </a:p>
      </dgm:t>
    </dgm:pt>
    <dgm:pt modelId="{BB77E359-A80E-4EB4-8F81-2B563E4EE4A0}">
      <dgm:prSet phldrT="[Text]" custT="1"/>
      <dgm:spPr>
        <a:solidFill>
          <a:schemeClr val="bg1">
            <a:lumMod val="95000"/>
          </a:schemeClr>
        </a:solidFill>
      </dgm:spPr>
      <dgm:t>
        <a:bodyPr/>
        <a:lstStyle/>
        <a:p>
          <a:r>
            <a:rPr lang="en-US" sz="1000" b="1" dirty="0" smtClean="0">
              <a:solidFill>
                <a:schemeClr val="tx1">
                  <a:lumMod val="50000"/>
                  <a:lumOff val="50000"/>
                </a:schemeClr>
              </a:solidFill>
              <a:latin typeface="Arial" pitchFamily="34" charset="0"/>
              <a:cs typeface="Arial" pitchFamily="34" charset="0"/>
            </a:rPr>
            <a:t>Produce advanced products and services</a:t>
          </a:r>
          <a:endParaRPr lang="en-GB" sz="1000" b="1" dirty="0">
            <a:solidFill>
              <a:schemeClr val="tx1">
                <a:lumMod val="50000"/>
                <a:lumOff val="50000"/>
              </a:schemeClr>
            </a:solidFill>
            <a:latin typeface="Arial" pitchFamily="34" charset="0"/>
            <a:cs typeface="Arial" pitchFamily="34" charset="0"/>
          </a:endParaRPr>
        </a:p>
      </dgm:t>
    </dgm:pt>
    <dgm:pt modelId="{51711180-B27D-4F50-91EF-678AF5539FC6}" type="parTrans" cxnId="{7028F577-0B1E-40A4-AD31-64C17DBF7110}">
      <dgm:prSet/>
      <dgm:spPr/>
      <dgm:t>
        <a:bodyPr/>
        <a:lstStyle/>
        <a:p>
          <a:endParaRPr lang="en-GB" sz="2000"/>
        </a:p>
      </dgm:t>
    </dgm:pt>
    <dgm:pt modelId="{C6C357BE-F84F-4163-9D1C-35FAD8B0E9E9}" type="sibTrans" cxnId="{7028F577-0B1E-40A4-AD31-64C17DBF7110}">
      <dgm:prSet custT="1"/>
      <dgm:spPr/>
      <dgm:t>
        <a:bodyPr/>
        <a:lstStyle/>
        <a:p>
          <a:endParaRPr lang="en-GB" sz="1400"/>
        </a:p>
      </dgm:t>
    </dgm:pt>
    <dgm:pt modelId="{E450C58D-ADDF-4495-A634-EFCE24DE1460}" type="pres">
      <dgm:prSet presAssocID="{C27CCB18-CEE0-468C-91CB-40D8456D5BD6}" presName="cycle" presStyleCnt="0">
        <dgm:presLayoutVars>
          <dgm:dir/>
          <dgm:resizeHandles val="exact"/>
        </dgm:presLayoutVars>
      </dgm:prSet>
      <dgm:spPr/>
      <dgm:t>
        <a:bodyPr/>
        <a:lstStyle/>
        <a:p>
          <a:endParaRPr lang="en-GB"/>
        </a:p>
      </dgm:t>
    </dgm:pt>
    <dgm:pt modelId="{6549E94F-5CBD-477D-AF9B-0B2C23A25A98}" type="pres">
      <dgm:prSet presAssocID="{64807709-59AF-48CE-802F-5C1CB00A44E9}" presName="node" presStyleLbl="node1" presStyleIdx="0" presStyleCnt="5" custRadScaleRad="86749">
        <dgm:presLayoutVars>
          <dgm:bulletEnabled val="1"/>
        </dgm:presLayoutVars>
      </dgm:prSet>
      <dgm:spPr/>
      <dgm:t>
        <a:bodyPr/>
        <a:lstStyle/>
        <a:p>
          <a:endParaRPr lang="en-GB"/>
        </a:p>
      </dgm:t>
    </dgm:pt>
    <dgm:pt modelId="{F309B3AC-DEFF-47B6-8F0E-E1649ADCC63B}" type="pres">
      <dgm:prSet presAssocID="{9A41516A-55E0-4508-A57B-7BF25EA51812}" presName="sibTrans" presStyleLbl="sibTrans2D1" presStyleIdx="0" presStyleCnt="5"/>
      <dgm:spPr/>
      <dgm:t>
        <a:bodyPr/>
        <a:lstStyle/>
        <a:p>
          <a:endParaRPr lang="en-GB"/>
        </a:p>
      </dgm:t>
    </dgm:pt>
    <dgm:pt modelId="{1C3BD5E2-0C64-4F38-BC79-4316D0A66F26}" type="pres">
      <dgm:prSet presAssocID="{9A41516A-55E0-4508-A57B-7BF25EA51812}" presName="connectorText" presStyleLbl="sibTrans2D1" presStyleIdx="0" presStyleCnt="5"/>
      <dgm:spPr/>
      <dgm:t>
        <a:bodyPr/>
        <a:lstStyle/>
        <a:p>
          <a:endParaRPr lang="en-GB"/>
        </a:p>
      </dgm:t>
    </dgm:pt>
    <dgm:pt modelId="{4EFA14E9-CC5F-4BD8-88DC-6577DB64CEC9}" type="pres">
      <dgm:prSet presAssocID="{1A29B5F7-D370-4D1A-A21A-94BAA0D89497}" presName="node" presStyleLbl="node1" presStyleIdx="1" presStyleCnt="5" custRadScaleRad="104102" custRadScaleInc="-16654">
        <dgm:presLayoutVars>
          <dgm:bulletEnabled val="1"/>
        </dgm:presLayoutVars>
      </dgm:prSet>
      <dgm:spPr/>
      <dgm:t>
        <a:bodyPr/>
        <a:lstStyle/>
        <a:p>
          <a:endParaRPr lang="en-GB"/>
        </a:p>
      </dgm:t>
    </dgm:pt>
    <dgm:pt modelId="{5F228018-1F6B-4998-9649-F5B6A291103D}" type="pres">
      <dgm:prSet presAssocID="{3FEAB631-FFF7-47A2-8B3E-FD5DB521DDC4}" presName="sibTrans" presStyleLbl="sibTrans2D1" presStyleIdx="1" presStyleCnt="5"/>
      <dgm:spPr/>
      <dgm:t>
        <a:bodyPr/>
        <a:lstStyle/>
        <a:p>
          <a:endParaRPr lang="en-GB"/>
        </a:p>
      </dgm:t>
    </dgm:pt>
    <dgm:pt modelId="{2173ABC7-1D6B-4940-A873-BA78375596BA}" type="pres">
      <dgm:prSet presAssocID="{3FEAB631-FFF7-47A2-8B3E-FD5DB521DDC4}" presName="connectorText" presStyleLbl="sibTrans2D1" presStyleIdx="1" presStyleCnt="5"/>
      <dgm:spPr/>
      <dgm:t>
        <a:bodyPr/>
        <a:lstStyle/>
        <a:p>
          <a:endParaRPr lang="en-GB"/>
        </a:p>
      </dgm:t>
    </dgm:pt>
    <dgm:pt modelId="{B8333B19-6E92-4CE0-96E6-7F9749C20B9E}" type="pres">
      <dgm:prSet presAssocID="{E1A1DE22-C4B9-4771-A562-59DE1EAD0D88}" presName="node" presStyleLbl="node1" presStyleIdx="2" presStyleCnt="5" custRadScaleRad="87439" custRadScaleInc="-17330">
        <dgm:presLayoutVars>
          <dgm:bulletEnabled val="1"/>
        </dgm:presLayoutVars>
      </dgm:prSet>
      <dgm:spPr/>
      <dgm:t>
        <a:bodyPr/>
        <a:lstStyle/>
        <a:p>
          <a:endParaRPr lang="en-GB"/>
        </a:p>
      </dgm:t>
    </dgm:pt>
    <dgm:pt modelId="{5753CCF1-AA2E-4A97-B8BD-F59146221072}" type="pres">
      <dgm:prSet presAssocID="{396C3196-E456-40E7-BF48-7DDCCA7412FC}" presName="sibTrans" presStyleLbl="sibTrans2D1" presStyleIdx="2" presStyleCnt="5"/>
      <dgm:spPr/>
      <dgm:t>
        <a:bodyPr/>
        <a:lstStyle/>
        <a:p>
          <a:endParaRPr lang="en-GB"/>
        </a:p>
      </dgm:t>
    </dgm:pt>
    <dgm:pt modelId="{E59262BD-8666-45D5-ACC2-E6933AF179CD}" type="pres">
      <dgm:prSet presAssocID="{396C3196-E456-40E7-BF48-7DDCCA7412FC}" presName="connectorText" presStyleLbl="sibTrans2D1" presStyleIdx="2" presStyleCnt="5"/>
      <dgm:spPr/>
      <dgm:t>
        <a:bodyPr/>
        <a:lstStyle/>
        <a:p>
          <a:endParaRPr lang="en-GB"/>
        </a:p>
      </dgm:t>
    </dgm:pt>
    <dgm:pt modelId="{61256793-FA4D-4086-981E-F47746EECC0A}" type="pres">
      <dgm:prSet presAssocID="{BC3A3E47-4F76-4434-92CB-ABF6FAEFD56A}" presName="node" presStyleLbl="node1" presStyleIdx="3" presStyleCnt="5" custRadScaleRad="87439" custRadScaleInc="17330">
        <dgm:presLayoutVars>
          <dgm:bulletEnabled val="1"/>
        </dgm:presLayoutVars>
      </dgm:prSet>
      <dgm:spPr/>
      <dgm:t>
        <a:bodyPr/>
        <a:lstStyle/>
        <a:p>
          <a:endParaRPr lang="en-GB"/>
        </a:p>
      </dgm:t>
    </dgm:pt>
    <dgm:pt modelId="{E1788102-BF2B-4EED-8A14-8E82EAC656DB}" type="pres">
      <dgm:prSet presAssocID="{3F18DFD6-04D6-42F6-8F80-D9FCF8C0FA81}" presName="sibTrans" presStyleLbl="sibTrans2D1" presStyleIdx="3" presStyleCnt="5"/>
      <dgm:spPr/>
      <dgm:t>
        <a:bodyPr/>
        <a:lstStyle/>
        <a:p>
          <a:endParaRPr lang="en-GB"/>
        </a:p>
      </dgm:t>
    </dgm:pt>
    <dgm:pt modelId="{3BB22FB4-7F70-4E6D-AE69-BA9DDF854D26}" type="pres">
      <dgm:prSet presAssocID="{3F18DFD6-04D6-42F6-8F80-D9FCF8C0FA81}" presName="connectorText" presStyleLbl="sibTrans2D1" presStyleIdx="3" presStyleCnt="5"/>
      <dgm:spPr/>
      <dgm:t>
        <a:bodyPr/>
        <a:lstStyle/>
        <a:p>
          <a:endParaRPr lang="en-GB"/>
        </a:p>
      </dgm:t>
    </dgm:pt>
    <dgm:pt modelId="{615BE148-05BA-46B2-B296-BC2739AED797}" type="pres">
      <dgm:prSet presAssocID="{BB77E359-A80E-4EB4-8F81-2B563E4EE4A0}" presName="node" presStyleLbl="node1" presStyleIdx="4" presStyleCnt="5" custRadScaleRad="104102" custRadScaleInc="16654">
        <dgm:presLayoutVars>
          <dgm:bulletEnabled val="1"/>
        </dgm:presLayoutVars>
      </dgm:prSet>
      <dgm:spPr/>
      <dgm:t>
        <a:bodyPr/>
        <a:lstStyle/>
        <a:p>
          <a:endParaRPr lang="en-GB"/>
        </a:p>
      </dgm:t>
    </dgm:pt>
    <dgm:pt modelId="{4791F5E6-FA32-49CC-BFB2-F113EDEAE523}" type="pres">
      <dgm:prSet presAssocID="{C6C357BE-F84F-4163-9D1C-35FAD8B0E9E9}" presName="sibTrans" presStyleLbl="sibTrans2D1" presStyleIdx="4" presStyleCnt="5"/>
      <dgm:spPr/>
      <dgm:t>
        <a:bodyPr/>
        <a:lstStyle/>
        <a:p>
          <a:endParaRPr lang="en-GB"/>
        </a:p>
      </dgm:t>
    </dgm:pt>
    <dgm:pt modelId="{93112BBC-EFBF-4E02-BB6E-842A98715452}" type="pres">
      <dgm:prSet presAssocID="{C6C357BE-F84F-4163-9D1C-35FAD8B0E9E9}" presName="connectorText" presStyleLbl="sibTrans2D1" presStyleIdx="4" presStyleCnt="5"/>
      <dgm:spPr/>
      <dgm:t>
        <a:bodyPr/>
        <a:lstStyle/>
        <a:p>
          <a:endParaRPr lang="en-GB"/>
        </a:p>
      </dgm:t>
    </dgm:pt>
  </dgm:ptLst>
  <dgm:cxnLst>
    <dgm:cxn modelId="{D466D09C-9194-4811-A6F6-E43DC371779F}" type="presOf" srcId="{9A41516A-55E0-4508-A57B-7BF25EA51812}" destId="{1C3BD5E2-0C64-4F38-BC79-4316D0A66F26}" srcOrd="1" destOrd="0" presId="urn:microsoft.com/office/officeart/2005/8/layout/cycle2"/>
    <dgm:cxn modelId="{FC863223-4DBD-4F0E-9668-753C88DCA87F}" type="presOf" srcId="{C6C357BE-F84F-4163-9D1C-35FAD8B0E9E9}" destId="{4791F5E6-FA32-49CC-BFB2-F113EDEAE523}" srcOrd="0" destOrd="0" presId="urn:microsoft.com/office/officeart/2005/8/layout/cycle2"/>
    <dgm:cxn modelId="{AFB9E1A8-1C55-4DDA-A3DB-18B31356B13A}" type="presOf" srcId="{E1A1DE22-C4B9-4771-A562-59DE1EAD0D88}" destId="{B8333B19-6E92-4CE0-96E6-7F9749C20B9E}" srcOrd="0" destOrd="0" presId="urn:microsoft.com/office/officeart/2005/8/layout/cycle2"/>
    <dgm:cxn modelId="{4E2FE34F-9FB8-4A88-9E2B-7A6F8FE835C4}" type="presOf" srcId="{3F18DFD6-04D6-42F6-8F80-D9FCF8C0FA81}" destId="{E1788102-BF2B-4EED-8A14-8E82EAC656DB}" srcOrd="0" destOrd="0" presId="urn:microsoft.com/office/officeart/2005/8/layout/cycle2"/>
    <dgm:cxn modelId="{675A1804-558C-47B3-A934-593D3D566B3D}" type="presOf" srcId="{3FEAB631-FFF7-47A2-8B3E-FD5DB521DDC4}" destId="{5F228018-1F6B-4998-9649-F5B6A291103D}" srcOrd="0" destOrd="0" presId="urn:microsoft.com/office/officeart/2005/8/layout/cycle2"/>
    <dgm:cxn modelId="{AA04CE02-8109-41D4-82AC-3AC08124CA4C}" srcId="{C27CCB18-CEE0-468C-91CB-40D8456D5BD6}" destId="{BC3A3E47-4F76-4434-92CB-ABF6FAEFD56A}" srcOrd="3" destOrd="0" parTransId="{73C2F37B-A7B8-4DA0-8B66-E67E4DEEDFAB}" sibTransId="{3F18DFD6-04D6-42F6-8F80-D9FCF8C0FA81}"/>
    <dgm:cxn modelId="{93ACA02B-92A2-4690-8128-EA54138FAC70}" type="presOf" srcId="{BC3A3E47-4F76-4434-92CB-ABF6FAEFD56A}" destId="{61256793-FA4D-4086-981E-F47746EECC0A}" srcOrd="0" destOrd="0" presId="urn:microsoft.com/office/officeart/2005/8/layout/cycle2"/>
    <dgm:cxn modelId="{5BE8BC0E-F26F-4913-BE47-F0EACB7BB32A}" srcId="{C27CCB18-CEE0-468C-91CB-40D8456D5BD6}" destId="{E1A1DE22-C4B9-4771-A562-59DE1EAD0D88}" srcOrd="2" destOrd="0" parTransId="{B2EFA8C5-CDAC-4513-8603-DDA7E82378DA}" sibTransId="{396C3196-E456-40E7-BF48-7DDCCA7412FC}"/>
    <dgm:cxn modelId="{7028F577-0B1E-40A4-AD31-64C17DBF7110}" srcId="{C27CCB18-CEE0-468C-91CB-40D8456D5BD6}" destId="{BB77E359-A80E-4EB4-8F81-2B563E4EE4A0}" srcOrd="4" destOrd="0" parTransId="{51711180-B27D-4F50-91EF-678AF5539FC6}" sibTransId="{C6C357BE-F84F-4163-9D1C-35FAD8B0E9E9}"/>
    <dgm:cxn modelId="{77874DBF-68B0-4149-8AD8-064FEF417D91}" type="presOf" srcId="{3FEAB631-FFF7-47A2-8B3E-FD5DB521DDC4}" destId="{2173ABC7-1D6B-4940-A873-BA78375596BA}" srcOrd="1" destOrd="0" presId="urn:microsoft.com/office/officeart/2005/8/layout/cycle2"/>
    <dgm:cxn modelId="{87BC5C36-C545-403E-BF4D-D81C4E5098B6}" type="presOf" srcId="{396C3196-E456-40E7-BF48-7DDCCA7412FC}" destId="{5753CCF1-AA2E-4A97-B8BD-F59146221072}" srcOrd="0" destOrd="0" presId="urn:microsoft.com/office/officeart/2005/8/layout/cycle2"/>
    <dgm:cxn modelId="{4D3300A9-1C1A-42EC-969D-7DD4CD45A97E}" srcId="{C27CCB18-CEE0-468C-91CB-40D8456D5BD6}" destId="{1A29B5F7-D370-4D1A-A21A-94BAA0D89497}" srcOrd="1" destOrd="0" parTransId="{C7279EC4-7BFC-47E1-B5BD-12760CAB87AA}" sibTransId="{3FEAB631-FFF7-47A2-8B3E-FD5DB521DDC4}"/>
    <dgm:cxn modelId="{036CF084-5207-4281-A4FE-5E48A946E240}" type="presOf" srcId="{C6C357BE-F84F-4163-9D1C-35FAD8B0E9E9}" destId="{93112BBC-EFBF-4E02-BB6E-842A98715452}" srcOrd="1" destOrd="0" presId="urn:microsoft.com/office/officeart/2005/8/layout/cycle2"/>
    <dgm:cxn modelId="{7F804032-25B6-409D-A876-7BF7C0B42AAE}" srcId="{C27CCB18-CEE0-468C-91CB-40D8456D5BD6}" destId="{64807709-59AF-48CE-802F-5C1CB00A44E9}" srcOrd="0" destOrd="0" parTransId="{388BEB05-5F9D-4F98-BBEB-E25521C37574}" sibTransId="{9A41516A-55E0-4508-A57B-7BF25EA51812}"/>
    <dgm:cxn modelId="{0641E63A-66C7-4CF8-9083-64A1951EA2E0}" type="presOf" srcId="{9A41516A-55E0-4508-A57B-7BF25EA51812}" destId="{F309B3AC-DEFF-47B6-8F0E-E1649ADCC63B}" srcOrd="0" destOrd="0" presId="urn:microsoft.com/office/officeart/2005/8/layout/cycle2"/>
    <dgm:cxn modelId="{98FC3E91-CA99-416E-9769-93F932D1F7D4}" type="presOf" srcId="{BB77E359-A80E-4EB4-8F81-2B563E4EE4A0}" destId="{615BE148-05BA-46B2-B296-BC2739AED797}" srcOrd="0" destOrd="0" presId="urn:microsoft.com/office/officeart/2005/8/layout/cycle2"/>
    <dgm:cxn modelId="{5934A0A5-75E6-4D8A-AAB0-7CB5BAA65ACF}" type="presOf" srcId="{3F18DFD6-04D6-42F6-8F80-D9FCF8C0FA81}" destId="{3BB22FB4-7F70-4E6D-AE69-BA9DDF854D26}" srcOrd="1" destOrd="0" presId="urn:microsoft.com/office/officeart/2005/8/layout/cycle2"/>
    <dgm:cxn modelId="{34050BC2-3C5B-4F6B-90FA-4B28D7B239E7}" type="presOf" srcId="{64807709-59AF-48CE-802F-5C1CB00A44E9}" destId="{6549E94F-5CBD-477D-AF9B-0B2C23A25A98}" srcOrd="0" destOrd="0" presId="urn:microsoft.com/office/officeart/2005/8/layout/cycle2"/>
    <dgm:cxn modelId="{7B94C4D9-F2DC-414D-B051-A75DBC2B90BF}" type="presOf" srcId="{396C3196-E456-40E7-BF48-7DDCCA7412FC}" destId="{E59262BD-8666-45D5-ACC2-E6933AF179CD}" srcOrd="1" destOrd="0" presId="urn:microsoft.com/office/officeart/2005/8/layout/cycle2"/>
    <dgm:cxn modelId="{31D1826F-8258-4E7F-B92B-D510713EE2F0}" type="presOf" srcId="{C27CCB18-CEE0-468C-91CB-40D8456D5BD6}" destId="{E450C58D-ADDF-4495-A634-EFCE24DE1460}" srcOrd="0" destOrd="0" presId="urn:microsoft.com/office/officeart/2005/8/layout/cycle2"/>
    <dgm:cxn modelId="{539367EA-8CD9-4FD2-96C2-57E4868DCBEC}" type="presOf" srcId="{1A29B5F7-D370-4D1A-A21A-94BAA0D89497}" destId="{4EFA14E9-CC5F-4BD8-88DC-6577DB64CEC9}" srcOrd="0" destOrd="0" presId="urn:microsoft.com/office/officeart/2005/8/layout/cycle2"/>
    <dgm:cxn modelId="{EDAFE391-0455-4349-97C4-ACC8C23478E4}" type="presParOf" srcId="{E450C58D-ADDF-4495-A634-EFCE24DE1460}" destId="{6549E94F-5CBD-477D-AF9B-0B2C23A25A98}" srcOrd="0" destOrd="0" presId="urn:microsoft.com/office/officeart/2005/8/layout/cycle2"/>
    <dgm:cxn modelId="{DB3FB53C-1A59-41CB-8BC1-A57AFB94EDC3}" type="presParOf" srcId="{E450C58D-ADDF-4495-A634-EFCE24DE1460}" destId="{F309B3AC-DEFF-47B6-8F0E-E1649ADCC63B}" srcOrd="1" destOrd="0" presId="urn:microsoft.com/office/officeart/2005/8/layout/cycle2"/>
    <dgm:cxn modelId="{70B90927-74B0-4ED1-B822-73F37B3154F9}" type="presParOf" srcId="{F309B3AC-DEFF-47B6-8F0E-E1649ADCC63B}" destId="{1C3BD5E2-0C64-4F38-BC79-4316D0A66F26}" srcOrd="0" destOrd="0" presId="urn:microsoft.com/office/officeart/2005/8/layout/cycle2"/>
    <dgm:cxn modelId="{CAF3D443-D479-4A0C-94FC-55D46FA19D6D}" type="presParOf" srcId="{E450C58D-ADDF-4495-A634-EFCE24DE1460}" destId="{4EFA14E9-CC5F-4BD8-88DC-6577DB64CEC9}" srcOrd="2" destOrd="0" presId="urn:microsoft.com/office/officeart/2005/8/layout/cycle2"/>
    <dgm:cxn modelId="{1E7708EE-BCC3-4568-84ED-C57F6443F8CA}" type="presParOf" srcId="{E450C58D-ADDF-4495-A634-EFCE24DE1460}" destId="{5F228018-1F6B-4998-9649-F5B6A291103D}" srcOrd="3" destOrd="0" presId="urn:microsoft.com/office/officeart/2005/8/layout/cycle2"/>
    <dgm:cxn modelId="{46A46DEA-4B21-49B1-AB0A-682C58607FD5}" type="presParOf" srcId="{5F228018-1F6B-4998-9649-F5B6A291103D}" destId="{2173ABC7-1D6B-4940-A873-BA78375596BA}" srcOrd="0" destOrd="0" presId="urn:microsoft.com/office/officeart/2005/8/layout/cycle2"/>
    <dgm:cxn modelId="{0D8797D5-EE8A-47C5-A299-61FA0CF98D75}" type="presParOf" srcId="{E450C58D-ADDF-4495-A634-EFCE24DE1460}" destId="{B8333B19-6E92-4CE0-96E6-7F9749C20B9E}" srcOrd="4" destOrd="0" presId="urn:microsoft.com/office/officeart/2005/8/layout/cycle2"/>
    <dgm:cxn modelId="{118BFBE1-6D91-459F-B894-B9DA7E1E87F2}" type="presParOf" srcId="{E450C58D-ADDF-4495-A634-EFCE24DE1460}" destId="{5753CCF1-AA2E-4A97-B8BD-F59146221072}" srcOrd="5" destOrd="0" presId="urn:microsoft.com/office/officeart/2005/8/layout/cycle2"/>
    <dgm:cxn modelId="{9CFD2316-17F2-4B51-85FB-A09739A85446}" type="presParOf" srcId="{5753CCF1-AA2E-4A97-B8BD-F59146221072}" destId="{E59262BD-8666-45D5-ACC2-E6933AF179CD}" srcOrd="0" destOrd="0" presId="urn:microsoft.com/office/officeart/2005/8/layout/cycle2"/>
    <dgm:cxn modelId="{36EDE8BC-58D8-4F73-BFFE-2B617B4CC52E}" type="presParOf" srcId="{E450C58D-ADDF-4495-A634-EFCE24DE1460}" destId="{61256793-FA4D-4086-981E-F47746EECC0A}" srcOrd="6" destOrd="0" presId="urn:microsoft.com/office/officeart/2005/8/layout/cycle2"/>
    <dgm:cxn modelId="{6DF8D90D-6265-405D-8A0C-8F13958DD500}" type="presParOf" srcId="{E450C58D-ADDF-4495-A634-EFCE24DE1460}" destId="{E1788102-BF2B-4EED-8A14-8E82EAC656DB}" srcOrd="7" destOrd="0" presId="urn:microsoft.com/office/officeart/2005/8/layout/cycle2"/>
    <dgm:cxn modelId="{B5DF0393-9519-4C58-BCA1-CB7D64543D4F}" type="presParOf" srcId="{E1788102-BF2B-4EED-8A14-8E82EAC656DB}" destId="{3BB22FB4-7F70-4E6D-AE69-BA9DDF854D26}" srcOrd="0" destOrd="0" presId="urn:microsoft.com/office/officeart/2005/8/layout/cycle2"/>
    <dgm:cxn modelId="{58D4877F-3730-414F-8797-8E01F077ED09}" type="presParOf" srcId="{E450C58D-ADDF-4495-A634-EFCE24DE1460}" destId="{615BE148-05BA-46B2-B296-BC2739AED797}" srcOrd="8" destOrd="0" presId="urn:microsoft.com/office/officeart/2005/8/layout/cycle2"/>
    <dgm:cxn modelId="{FFFE9CA5-89A1-44F7-A3D1-124AE73DD576}" type="presParOf" srcId="{E450C58D-ADDF-4495-A634-EFCE24DE1460}" destId="{4791F5E6-FA32-49CC-BFB2-F113EDEAE523}" srcOrd="9" destOrd="0" presId="urn:microsoft.com/office/officeart/2005/8/layout/cycle2"/>
    <dgm:cxn modelId="{3E30C744-5B48-4B36-AD1E-5848E026F735}" type="presParOf" srcId="{4791F5E6-FA32-49CC-BFB2-F113EDEAE523}" destId="{93112BBC-EFBF-4E02-BB6E-842A9871545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9E94F-5CBD-477D-AF9B-0B2C23A25A98}">
      <dsp:nvSpPr>
        <dsp:cNvPr id="0" name=""/>
        <dsp:cNvSpPr/>
      </dsp:nvSpPr>
      <dsp:spPr>
        <a:xfrm>
          <a:off x="1970657" y="170014"/>
          <a:ext cx="998595" cy="998595"/>
        </a:xfrm>
        <a:prstGeom prst="ellipse">
          <a:avLst/>
        </a:prstGeom>
        <a:solidFill>
          <a:schemeClr val="bg1">
            <a:lumMod val="95000"/>
          </a:schemeClr>
        </a:solidFill>
        <a:ln w="19050" cap="flat" cmpd="sng" algn="ctr">
          <a:solidFill>
            <a:schemeClr val="accent2">
              <a:shade val="80000"/>
              <a:hueOff val="0"/>
              <a:satOff val="0"/>
              <a:lumOff val="0"/>
              <a:alphaOff val="0"/>
            </a:schemeClr>
          </a:solidFill>
          <a:prstDash val="solid"/>
        </a:ln>
        <a:effectLst>
          <a:glow rad="63500">
            <a:schemeClr val="lt1">
              <a:hueOff val="0"/>
              <a:satOff val="0"/>
              <a:lumOff val="0"/>
              <a:alphaOff val="0"/>
              <a:tint val="30000"/>
              <a:shade val="95000"/>
              <a:satMod val="300000"/>
              <a:alpha val="5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lumMod val="50000"/>
                  <a:lumOff val="50000"/>
                </a:schemeClr>
              </a:solidFill>
              <a:latin typeface="Arial" pitchFamily="34" charset="0"/>
              <a:cs typeface="Arial" pitchFamily="34" charset="0"/>
            </a:rPr>
            <a:t>CERN needs push the limit</a:t>
          </a:r>
          <a:endParaRPr lang="en-GB" sz="1000" b="1" kern="1200" dirty="0">
            <a:solidFill>
              <a:schemeClr val="tx1">
                <a:lumMod val="50000"/>
                <a:lumOff val="50000"/>
              </a:schemeClr>
            </a:solidFill>
            <a:latin typeface="Arial" pitchFamily="34" charset="0"/>
            <a:cs typeface="Arial" pitchFamily="34" charset="0"/>
          </a:endParaRPr>
        </a:p>
      </dsp:txBody>
      <dsp:txXfrm>
        <a:off x="2116898" y="316255"/>
        <a:ext cx="706113" cy="706113"/>
      </dsp:txXfrm>
    </dsp:sp>
    <dsp:sp modelId="{F309B3AC-DEFF-47B6-8F0E-E1649ADCC63B}">
      <dsp:nvSpPr>
        <dsp:cNvPr id="0" name=""/>
        <dsp:cNvSpPr/>
      </dsp:nvSpPr>
      <dsp:spPr>
        <a:xfrm rot="1501964">
          <a:off x="2981701" y="781890"/>
          <a:ext cx="180317" cy="337025"/>
        </a:xfrm>
        <a:prstGeom prst="rightArrow">
          <a:avLst>
            <a:gd name="adj1" fmla="val 60000"/>
            <a:gd name="adj2" fmla="val 50000"/>
          </a:avLst>
        </a:prstGeom>
        <a:solidFill>
          <a:schemeClr val="accent2">
            <a:tint val="60000"/>
            <a:hueOff val="0"/>
            <a:satOff val="0"/>
            <a:lumOff val="0"/>
            <a:alphaOff val="0"/>
          </a:schemeClr>
        </a:solidFill>
        <a:ln>
          <a:noFill/>
        </a:ln>
        <a:effectLst>
          <a:glow rad="63500">
            <a:schemeClr val="accent2">
              <a:tint val="60000"/>
              <a:hueOff val="0"/>
              <a:satOff val="0"/>
              <a:lumOff val="0"/>
              <a:alphaOff val="0"/>
              <a:tint val="30000"/>
              <a:shade val="95000"/>
              <a:satMod val="300000"/>
              <a:alpha val="50000"/>
            </a:schemeClr>
          </a:glo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984242" y="837850"/>
        <a:ext cx="126222" cy="202215"/>
      </dsp:txXfrm>
    </dsp:sp>
    <dsp:sp modelId="{4EFA14E9-CC5F-4BD8-88DC-6577DB64CEC9}">
      <dsp:nvSpPr>
        <dsp:cNvPr id="0" name=""/>
        <dsp:cNvSpPr/>
      </dsp:nvSpPr>
      <dsp:spPr>
        <a:xfrm>
          <a:off x="3183715" y="736516"/>
          <a:ext cx="998595" cy="998595"/>
        </a:xfrm>
        <a:prstGeom prst="ellipse">
          <a:avLst/>
        </a:prstGeom>
        <a:solidFill>
          <a:schemeClr val="bg1">
            <a:lumMod val="95000"/>
          </a:schemeClr>
        </a:solidFill>
        <a:ln w="19050" cap="flat" cmpd="sng" algn="ctr">
          <a:solidFill>
            <a:schemeClr val="accent2">
              <a:shade val="80000"/>
              <a:hueOff val="0"/>
              <a:satOff val="0"/>
              <a:lumOff val="0"/>
              <a:alphaOff val="0"/>
            </a:schemeClr>
          </a:solidFill>
          <a:prstDash val="solid"/>
        </a:ln>
        <a:effectLst>
          <a:glow rad="63500">
            <a:schemeClr val="lt1">
              <a:hueOff val="0"/>
              <a:satOff val="0"/>
              <a:lumOff val="0"/>
              <a:alphaOff val="0"/>
              <a:tint val="30000"/>
              <a:shade val="95000"/>
              <a:satMod val="300000"/>
              <a:alpha val="5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lumMod val="50000"/>
                  <a:lumOff val="50000"/>
                </a:schemeClr>
              </a:solidFill>
              <a:latin typeface="Arial" pitchFamily="34" charset="0"/>
              <a:cs typeface="Arial" pitchFamily="34" charset="0"/>
            </a:rPr>
            <a:t>Apply new techniques and technologies</a:t>
          </a:r>
          <a:endParaRPr lang="en-GB" sz="1000" b="1" kern="1200" dirty="0">
            <a:solidFill>
              <a:schemeClr val="tx1">
                <a:lumMod val="50000"/>
                <a:lumOff val="50000"/>
              </a:schemeClr>
            </a:solidFill>
            <a:latin typeface="Arial" pitchFamily="34" charset="0"/>
            <a:cs typeface="Arial" pitchFamily="34" charset="0"/>
          </a:endParaRPr>
        </a:p>
      </dsp:txBody>
      <dsp:txXfrm>
        <a:off x="3329956" y="882757"/>
        <a:ext cx="706113" cy="706113"/>
      </dsp:txXfrm>
    </dsp:sp>
    <dsp:sp modelId="{5F228018-1F6B-4998-9649-F5B6A291103D}">
      <dsp:nvSpPr>
        <dsp:cNvPr id="0" name=""/>
        <dsp:cNvSpPr/>
      </dsp:nvSpPr>
      <dsp:spPr>
        <a:xfrm rot="6524467">
          <a:off x="3335942" y="1743833"/>
          <a:ext cx="235072" cy="337025"/>
        </a:xfrm>
        <a:prstGeom prst="rightArrow">
          <a:avLst>
            <a:gd name="adj1" fmla="val 60000"/>
            <a:gd name="adj2" fmla="val 50000"/>
          </a:avLst>
        </a:prstGeom>
        <a:solidFill>
          <a:schemeClr val="accent2">
            <a:tint val="60000"/>
            <a:hueOff val="0"/>
            <a:satOff val="0"/>
            <a:lumOff val="0"/>
            <a:alphaOff val="0"/>
          </a:schemeClr>
        </a:solidFill>
        <a:ln>
          <a:noFill/>
        </a:ln>
        <a:effectLst>
          <a:glow rad="63500">
            <a:schemeClr val="accent2">
              <a:tint val="60000"/>
              <a:hueOff val="0"/>
              <a:satOff val="0"/>
              <a:lumOff val="0"/>
              <a:alphaOff val="0"/>
              <a:tint val="30000"/>
              <a:shade val="95000"/>
              <a:satMod val="300000"/>
              <a:alpha val="50000"/>
            </a:schemeClr>
          </a:glo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3382532" y="1777847"/>
        <a:ext cx="164550" cy="202215"/>
      </dsp:txXfrm>
    </dsp:sp>
    <dsp:sp modelId="{B8333B19-6E92-4CE0-96E6-7F9749C20B9E}">
      <dsp:nvSpPr>
        <dsp:cNvPr id="0" name=""/>
        <dsp:cNvSpPr/>
      </dsp:nvSpPr>
      <dsp:spPr>
        <a:xfrm>
          <a:off x="2720370" y="2102182"/>
          <a:ext cx="998595" cy="998595"/>
        </a:xfrm>
        <a:prstGeom prst="ellipse">
          <a:avLst/>
        </a:prstGeom>
        <a:solidFill>
          <a:schemeClr val="bg1">
            <a:lumMod val="95000"/>
          </a:schemeClr>
        </a:solidFill>
        <a:ln w="19050" cap="flat" cmpd="sng" algn="ctr">
          <a:solidFill>
            <a:schemeClr val="accent2">
              <a:shade val="80000"/>
              <a:hueOff val="0"/>
              <a:satOff val="0"/>
              <a:lumOff val="0"/>
              <a:alphaOff val="0"/>
            </a:schemeClr>
          </a:solidFill>
          <a:prstDash val="solid"/>
        </a:ln>
        <a:effectLst>
          <a:glow rad="63500">
            <a:schemeClr val="lt1">
              <a:hueOff val="0"/>
              <a:satOff val="0"/>
              <a:lumOff val="0"/>
              <a:alphaOff val="0"/>
              <a:tint val="30000"/>
              <a:shade val="95000"/>
              <a:satMod val="300000"/>
              <a:alpha val="5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smtClean="0">
              <a:solidFill>
                <a:schemeClr val="tx1">
                  <a:lumMod val="50000"/>
                  <a:lumOff val="50000"/>
                </a:schemeClr>
              </a:solidFill>
              <a:latin typeface="Arial" pitchFamily="34" charset="0"/>
              <a:cs typeface="Arial" pitchFamily="34" charset="0"/>
            </a:rPr>
            <a:t>Joint develop in </a:t>
          </a:r>
          <a:r>
            <a:rPr lang="en-US" sz="1000" b="1" kern="1200" dirty="0" smtClean="0">
              <a:solidFill>
                <a:schemeClr val="tx1">
                  <a:lumMod val="50000"/>
                  <a:lumOff val="50000"/>
                </a:schemeClr>
              </a:solidFill>
              <a:latin typeface="Arial" pitchFamily="34" charset="0"/>
              <a:cs typeface="Arial" pitchFamily="34" charset="0"/>
            </a:rPr>
            <a:t>rapid cycles</a:t>
          </a:r>
          <a:endParaRPr lang="en-GB" sz="1000" b="1" kern="1200" dirty="0">
            <a:solidFill>
              <a:schemeClr val="tx1">
                <a:lumMod val="50000"/>
                <a:lumOff val="50000"/>
              </a:schemeClr>
            </a:solidFill>
            <a:latin typeface="Arial" pitchFamily="34" charset="0"/>
            <a:cs typeface="Arial" pitchFamily="34" charset="0"/>
          </a:endParaRPr>
        </a:p>
      </dsp:txBody>
      <dsp:txXfrm>
        <a:off x="2866611" y="2248423"/>
        <a:ext cx="706113" cy="706113"/>
      </dsp:txXfrm>
    </dsp:sp>
    <dsp:sp modelId="{5753CCF1-AA2E-4A97-B8BD-F59146221072}">
      <dsp:nvSpPr>
        <dsp:cNvPr id="0" name=""/>
        <dsp:cNvSpPr/>
      </dsp:nvSpPr>
      <dsp:spPr>
        <a:xfrm rot="10800000">
          <a:off x="2344748" y="2432966"/>
          <a:ext cx="265439" cy="337025"/>
        </a:xfrm>
        <a:prstGeom prst="rightArrow">
          <a:avLst>
            <a:gd name="adj1" fmla="val 60000"/>
            <a:gd name="adj2" fmla="val 50000"/>
          </a:avLst>
        </a:prstGeom>
        <a:solidFill>
          <a:schemeClr val="accent2">
            <a:tint val="60000"/>
            <a:hueOff val="0"/>
            <a:satOff val="0"/>
            <a:lumOff val="0"/>
            <a:alphaOff val="0"/>
          </a:schemeClr>
        </a:solidFill>
        <a:ln>
          <a:noFill/>
        </a:ln>
        <a:effectLst>
          <a:glow rad="63500">
            <a:schemeClr val="accent2">
              <a:tint val="60000"/>
              <a:hueOff val="0"/>
              <a:satOff val="0"/>
              <a:lumOff val="0"/>
              <a:alphaOff val="0"/>
              <a:tint val="30000"/>
              <a:shade val="95000"/>
              <a:satMod val="300000"/>
              <a:alpha val="50000"/>
            </a:schemeClr>
          </a:glo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2424380" y="2500371"/>
        <a:ext cx="185807" cy="202215"/>
      </dsp:txXfrm>
    </dsp:sp>
    <dsp:sp modelId="{61256793-FA4D-4086-981E-F47746EECC0A}">
      <dsp:nvSpPr>
        <dsp:cNvPr id="0" name=""/>
        <dsp:cNvSpPr/>
      </dsp:nvSpPr>
      <dsp:spPr>
        <a:xfrm>
          <a:off x="1220945" y="2102182"/>
          <a:ext cx="998595" cy="998595"/>
        </a:xfrm>
        <a:prstGeom prst="ellipse">
          <a:avLst/>
        </a:prstGeom>
        <a:solidFill>
          <a:schemeClr val="bg1">
            <a:lumMod val="95000"/>
          </a:schemeClr>
        </a:solidFill>
        <a:ln w="19050" cap="flat" cmpd="sng" algn="ctr">
          <a:solidFill>
            <a:schemeClr val="accent2">
              <a:shade val="80000"/>
              <a:hueOff val="0"/>
              <a:satOff val="0"/>
              <a:lumOff val="0"/>
              <a:alphaOff val="0"/>
            </a:schemeClr>
          </a:solidFill>
          <a:prstDash val="solid"/>
        </a:ln>
        <a:effectLst>
          <a:glow rad="63500">
            <a:schemeClr val="lt1">
              <a:hueOff val="0"/>
              <a:satOff val="0"/>
              <a:lumOff val="0"/>
              <a:alphaOff val="0"/>
              <a:tint val="30000"/>
              <a:shade val="95000"/>
              <a:satMod val="300000"/>
              <a:alpha val="5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lumMod val="50000"/>
                  <a:lumOff val="50000"/>
                </a:schemeClr>
              </a:solidFill>
              <a:latin typeface="Arial" pitchFamily="34" charset="0"/>
              <a:cs typeface="Arial" pitchFamily="34" charset="0"/>
            </a:rPr>
            <a:t>Test prototypes at CERN</a:t>
          </a:r>
          <a:endParaRPr lang="en-GB" sz="1000" b="1" kern="1200" dirty="0">
            <a:solidFill>
              <a:schemeClr val="tx1">
                <a:lumMod val="50000"/>
                <a:lumOff val="50000"/>
              </a:schemeClr>
            </a:solidFill>
            <a:latin typeface="Arial" pitchFamily="34" charset="0"/>
            <a:cs typeface="Arial" pitchFamily="34" charset="0"/>
          </a:endParaRPr>
        </a:p>
      </dsp:txBody>
      <dsp:txXfrm>
        <a:off x="1367186" y="2248423"/>
        <a:ext cx="706113" cy="706113"/>
      </dsp:txXfrm>
    </dsp:sp>
    <dsp:sp modelId="{E1788102-BF2B-4EED-8A14-8E82EAC656DB}">
      <dsp:nvSpPr>
        <dsp:cNvPr id="0" name=""/>
        <dsp:cNvSpPr/>
      </dsp:nvSpPr>
      <dsp:spPr>
        <a:xfrm rot="15075533">
          <a:off x="1373171" y="1756434"/>
          <a:ext cx="235072" cy="337025"/>
        </a:xfrm>
        <a:prstGeom prst="rightArrow">
          <a:avLst>
            <a:gd name="adj1" fmla="val 60000"/>
            <a:gd name="adj2" fmla="val 50000"/>
          </a:avLst>
        </a:prstGeom>
        <a:solidFill>
          <a:schemeClr val="accent2">
            <a:tint val="60000"/>
            <a:hueOff val="0"/>
            <a:satOff val="0"/>
            <a:lumOff val="0"/>
            <a:alphaOff val="0"/>
          </a:schemeClr>
        </a:solidFill>
        <a:ln>
          <a:noFill/>
        </a:ln>
        <a:effectLst>
          <a:glow rad="63500">
            <a:schemeClr val="accent2">
              <a:tint val="60000"/>
              <a:hueOff val="0"/>
              <a:satOff val="0"/>
              <a:lumOff val="0"/>
              <a:alphaOff val="0"/>
              <a:tint val="30000"/>
              <a:shade val="95000"/>
              <a:satMod val="300000"/>
              <a:alpha val="50000"/>
            </a:schemeClr>
          </a:glo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1419761" y="1857230"/>
        <a:ext cx="164550" cy="202215"/>
      </dsp:txXfrm>
    </dsp:sp>
    <dsp:sp modelId="{615BE148-05BA-46B2-B296-BC2739AED797}">
      <dsp:nvSpPr>
        <dsp:cNvPr id="0" name=""/>
        <dsp:cNvSpPr/>
      </dsp:nvSpPr>
      <dsp:spPr>
        <a:xfrm>
          <a:off x="757600" y="736516"/>
          <a:ext cx="998595" cy="998595"/>
        </a:xfrm>
        <a:prstGeom prst="ellipse">
          <a:avLst/>
        </a:prstGeom>
        <a:solidFill>
          <a:schemeClr val="bg1">
            <a:lumMod val="95000"/>
          </a:schemeClr>
        </a:solidFill>
        <a:ln w="19050" cap="flat" cmpd="sng" algn="ctr">
          <a:solidFill>
            <a:schemeClr val="accent2">
              <a:shade val="80000"/>
              <a:hueOff val="0"/>
              <a:satOff val="0"/>
              <a:lumOff val="0"/>
              <a:alphaOff val="0"/>
            </a:schemeClr>
          </a:solidFill>
          <a:prstDash val="solid"/>
        </a:ln>
        <a:effectLst>
          <a:glow rad="63500">
            <a:schemeClr val="lt1">
              <a:hueOff val="0"/>
              <a:satOff val="0"/>
              <a:lumOff val="0"/>
              <a:alphaOff val="0"/>
              <a:tint val="30000"/>
              <a:shade val="95000"/>
              <a:satMod val="300000"/>
              <a:alpha val="5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lumMod val="50000"/>
                  <a:lumOff val="50000"/>
                </a:schemeClr>
              </a:solidFill>
              <a:latin typeface="Arial" pitchFamily="34" charset="0"/>
              <a:cs typeface="Arial" pitchFamily="34" charset="0"/>
            </a:rPr>
            <a:t>Produce advanced products and services</a:t>
          </a:r>
          <a:endParaRPr lang="en-GB" sz="1000" b="1" kern="1200" dirty="0">
            <a:solidFill>
              <a:schemeClr val="tx1">
                <a:lumMod val="50000"/>
                <a:lumOff val="50000"/>
              </a:schemeClr>
            </a:solidFill>
            <a:latin typeface="Arial" pitchFamily="34" charset="0"/>
            <a:cs typeface="Arial" pitchFamily="34" charset="0"/>
          </a:endParaRPr>
        </a:p>
      </dsp:txBody>
      <dsp:txXfrm>
        <a:off x="903841" y="882757"/>
        <a:ext cx="706113" cy="706113"/>
      </dsp:txXfrm>
    </dsp:sp>
    <dsp:sp modelId="{4791F5E6-FA32-49CC-BFB2-F113EDEAE523}">
      <dsp:nvSpPr>
        <dsp:cNvPr id="0" name=""/>
        <dsp:cNvSpPr/>
      </dsp:nvSpPr>
      <dsp:spPr>
        <a:xfrm rot="20098036">
          <a:off x="1768643" y="786209"/>
          <a:ext cx="180317" cy="337025"/>
        </a:xfrm>
        <a:prstGeom prst="rightArrow">
          <a:avLst>
            <a:gd name="adj1" fmla="val 60000"/>
            <a:gd name="adj2" fmla="val 50000"/>
          </a:avLst>
        </a:prstGeom>
        <a:solidFill>
          <a:schemeClr val="accent2">
            <a:tint val="60000"/>
            <a:hueOff val="0"/>
            <a:satOff val="0"/>
            <a:lumOff val="0"/>
            <a:alphaOff val="0"/>
          </a:schemeClr>
        </a:solidFill>
        <a:ln>
          <a:noFill/>
        </a:ln>
        <a:effectLst>
          <a:glow rad="63500">
            <a:schemeClr val="accent2">
              <a:tint val="60000"/>
              <a:hueOff val="0"/>
              <a:satOff val="0"/>
              <a:lumOff val="0"/>
              <a:alphaOff val="0"/>
              <a:tint val="30000"/>
              <a:shade val="95000"/>
              <a:satMod val="300000"/>
              <a:alpha val="50000"/>
            </a:schemeClr>
          </a:glo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1771184" y="865059"/>
        <a:ext cx="126222" cy="20221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354E54-E54D-4798-AE1B-EB8DF8A8E7E7}" type="datetimeFigureOut">
              <a:rPr lang="en-GB" smtClean="0"/>
              <a:t>10/31/13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C4BC19-678F-4955-9279-F5C0E0655E81}" type="slidenum">
              <a:rPr lang="en-GB" smtClean="0"/>
              <a:t>‹#›</a:t>
            </a:fld>
            <a:endParaRPr lang="en-GB"/>
          </a:p>
        </p:txBody>
      </p:sp>
    </p:spTree>
    <p:extLst>
      <p:ext uri="{BB962C8B-B14F-4D97-AF65-F5344CB8AC3E}">
        <p14:creationId xmlns:p14="http://schemas.microsoft.com/office/powerpoint/2010/main" val="261542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840D2EA-CA99-4D76-802D-EE5749EB7243}" type="slidenum">
              <a:rPr lang="en-GB" smtClean="0"/>
              <a:pPr>
                <a:defRPr/>
              </a:pPr>
              <a:t>5</a:t>
            </a:fld>
            <a:endParaRPr lang="en-GB"/>
          </a:p>
        </p:txBody>
      </p:sp>
    </p:spTree>
    <p:extLst>
      <p:ext uri="{BB962C8B-B14F-4D97-AF65-F5344CB8AC3E}">
        <p14:creationId xmlns:p14="http://schemas.microsoft.com/office/powerpoint/2010/main" val="482635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 catalog work is being done in Keystone</a:t>
            </a:r>
          </a:p>
          <a:p>
            <a:r>
              <a:rPr lang="en-US" dirty="0" smtClean="0"/>
              <a:t>Image Management</a:t>
            </a:r>
            <a:r>
              <a:rPr lang="en-US" baseline="0" dirty="0" smtClean="0"/>
              <a:t> work is being done within Glance</a:t>
            </a:r>
            <a:endParaRPr lang="en-US" dirty="0"/>
          </a:p>
        </p:txBody>
      </p:sp>
      <p:sp>
        <p:nvSpPr>
          <p:cNvPr id="4" name="Slide Number Placeholder 3"/>
          <p:cNvSpPr>
            <a:spLocks noGrp="1"/>
          </p:cNvSpPr>
          <p:nvPr>
            <p:ph type="sldNum" sz="quarter" idx="10"/>
          </p:nvPr>
        </p:nvSpPr>
        <p:spPr/>
        <p:txBody>
          <a:bodyPr/>
          <a:lstStyle/>
          <a:p>
            <a:fld id="{2FC4BC19-678F-4955-9279-F5C0E0655E81}" type="slidenum">
              <a:rPr lang="en-GB" smtClean="0"/>
              <a:t>22</a:t>
            </a:fld>
            <a:endParaRPr lang="en-GB"/>
          </a:p>
        </p:txBody>
      </p:sp>
    </p:spTree>
    <p:extLst>
      <p:ext uri="{BB962C8B-B14F-4D97-AF65-F5344CB8AC3E}">
        <p14:creationId xmlns:p14="http://schemas.microsoft.com/office/powerpoint/2010/main" val="1745912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2FC4BC19-678F-4955-9279-F5C0E0655E81}" type="slidenum">
              <a:rPr lang="en-GB" smtClean="0"/>
              <a:t>23</a:t>
            </a:fld>
            <a:endParaRPr lang="en-GB"/>
          </a:p>
        </p:txBody>
      </p:sp>
    </p:spTree>
    <p:extLst>
      <p:ext uri="{BB962C8B-B14F-4D97-AF65-F5344CB8AC3E}">
        <p14:creationId xmlns:p14="http://schemas.microsoft.com/office/powerpoint/2010/main" val="1745912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3250" name="Rectangle 2"/>
          <p:cNvSpPr>
            <a:spLocks noGrp="1" noChangeArrowheads="1"/>
          </p:cNvSpPr>
          <p:nvPr>
            <p:ph type="body" idx="1"/>
          </p:nvPr>
        </p:nvSpPr>
        <p:spPr bwMode="auto">
          <a:xfrm>
            <a:off x="685801"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dirty="0">
              <a:solidFill>
                <a:srgbClr val="000000"/>
              </a:solidFill>
              <a:latin typeface="Calibri" charset="0"/>
              <a:ea typeface="Calibri" charset="0"/>
              <a:cs typeface="Calibri" charset="0"/>
              <a:sym typeface="Calibri" charset="0"/>
            </a:endParaRPr>
          </a:p>
        </p:txBody>
      </p:sp>
    </p:spTree>
    <p:extLst>
      <p:ext uri="{BB962C8B-B14F-4D97-AF65-F5344CB8AC3E}">
        <p14:creationId xmlns:p14="http://schemas.microsoft.com/office/powerpoint/2010/main" val="3331104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Tx/>
              <a:buChar char="-"/>
            </a:pPr>
            <a:r>
              <a:rPr lang="en-US" dirty="0" smtClean="0"/>
              <a:t>Cloud is great but is not the future for ALL apps</a:t>
            </a:r>
          </a:p>
          <a:p>
            <a:pPr>
              <a:buFontTx/>
              <a:buChar char="-"/>
            </a:pPr>
            <a:r>
              <a:rPr lang="en-US" dirty="0" smtClean="0"/>
              <a:t>Don’t start with the technology as the answer – understand requirements</a:t>
            </a:r>
            <a:r>
              <a:rPr lang="en-US" baseline="0" dirty="0" smtClean="0"/>
              <a:t> and then find the right technology</a:t>
            </a:r>
          </a:p>
          <a:p>
            <a:pPr>
              <a:buFontTx/>
              <a:buChar char="-"/>
            </a:pPr>
            <a:r>
              <a:rPr lang="en-US" baseline="0" dirty="0" smtClean="0"/>
              <a:t>Consider how apps will evolve over time and their future needs</a:t>
            </a:r>
          </a:p>
          <a:p>
            <a:pPr lvl="1">
              <a:buFontTx/>
              <a:buChar char="-"/>
            </a:pPr>
            <a:r>
              <a:rPr lang="en-US" baseline="0" dirty="0" smtClean="0"/>
              <a:t> No one imagined the cloud would be this transformational 5 years ago, it is wise to assume technology will keep changing at the same (or faster pace) in the next 5 years, therefore, a hybrid platform is more likely to serve the future needs of the business</a:t>
            </a:r>
            <a:endParaRPr lang="en-US" dirty="0" smtClean="0"/>
          </a:p>
          <a:p>
            <a:endParaRPr lang="en-GB" dirty="0"/>
          </a:p>
        </p:txBody>
      </p:sp>
      <p:sp>
        <p:nvSpPr>
          <p:cNvPr id="4" name="Slide Number Placeholder 3"/>
          <p:cNvSpPr>
            <a:spLocks noGrp="1"/>
          </p:cNvSpPr>
          <p:nvPr>
            <p:ph type="sldNum" sz="quarter" idx="10"/>
          </p:nvPr>
        </p:nvSpPr>
        <p:spPr/>
        <p:txBody>
          <a:bodyPr/>
          <a:lstStyle/>
          <a:p>
            <a:fld id="{79605AF7-2181-5644-8D44-07249867CC22}" type="slidenum">
              <a:rPr lang="en-US" smtClean="0"/>
              <a:pPr/>
              <a:t>29</a:t>
            </a:fld>
            <a:endParaRPr lang="en-US" dirty="0"/>
          </a:p>
        </p:txBody>
      </p:sp>
    </p:spTree>
    <p:extLst>
      <p:ext uri="{BB962C8B-B14F-4D97-AF65-F5344CB8AC3E}">
        <p14:creationId xmlns:p14="http://schemas.microsoft.com/office/powerpoint/2010/main" val="1564970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16BB1C6-52E1-4127-BD73-66C41E19C5A6}" type="slidenum">
              <a:rPr lang="en-GB" smtClean="0"/>
              <a:pPr>
                <a:defRPr/>
              </a:pPr>
              <a:t>31</a:t>
            </a:fld>
            <a:endParaRPr lang="en-GB"/>
          </a:p>
        </p:txBody>
      </p:sp>
    </p:spTree>
    <p:extLst>
      <p:ext uri="{BB962C8B-B14F-4D97-AF65-F5344CB8AC3E}">
        <p14:creationId xmlns:p14="http://schemas.microsoft.com/office/powerpoint/2010/main" val="301706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7F4DFFB-C3E9-42AE-ADCB-B0ABFE608EFE}" type="slidenum">
              <a:rPr lang="en-GB" smtClean="0"/>
              <a:pPr>
                <a:defRPr/>
              </a:pPr>
              <a:t>34</a:t>
            </a:fld>
            <a:endParaRPr lang="en-GB"/>
          </a:p>
        </p:txBody>
      </p:sp>
    </p:spTree>
    <p:extLst>
      <p:ext uri="{BB962C8B-B14F-4D97-AF65-F5344CB8AC3E}">
        <p14:creationId xmlns:p14="http://schemas.microsoft.com/office/powerpoint/2010/main" val="2408933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3250" name="Rectangle 2"/>
          <p:cNvSpPr>
            <a:spLocks noGrp="1" noChangeArrowheads="1"/>
          </p:cNvSpPr>
          <p:nvPr>
            <p:ph type="body" idx="1"/>
          </p:nvPr>
        </p:nvSpPr>
        <p:spPr bwMode="auto">
          <a:xfrm>
            <a:off x="685801"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dirty="0">
              <a:solidFill>
                <a:srgbClr val="000000"/>
              </a:solidFill>
              <a:latin typeface="Calibri" charset="0"/>
              <a:ea typeface="Calibri" charset="0"/>
              <a:cs typeface="Calibri" charset="0"/>
              <a:sym typeface="Calibri" charset="0"/>
            </a:endParaRPr>
          </a:p>
        </p:txBody>
      </p:sp>
    </p:spTree>
    <p:extLst>
      <p:ext uri="{BB962C8B-B14F-4D97-AF65-F5344CB8AC3E}">
        <p14:creationId xmlns:p14="http://schemas.microsoft.com/office/powerpoint/2010/main" val="328663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1AC281F-E302-4E5E-A2F5-E561BCA6D161}" type="slidenum">
              <a:rPr lang="en-GB" smtClean="0"/>
              <a:pPr>
                <a:defRPr/>
              </a:pPr>
              <a:t>6</a:t>
            </a:fld>
            <a:endParaRPr lang="en-GB"/>
          </a:p>
        </p:txBody>
      </p:sp>
    </p:spTree>
    <p:extLst>
      <p:ext uri="{BB962C8B-B14F-4D97-AF65-F5344CB8AC3E}">
        <p14:creationId xmlns:p14="http://schemas.microsoft.com/office/powerpoint/2010/main" val="280704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These collisions produce data, lots of it. Over 100PB currently 45,000 tapes… data rates of up to 35 PB/year currently and expected to significantly increase in the next run in 2015. The data must be kept at least 20 years so we’re expecting exabytes….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2DEE514-719E-459F-9B3B-8FCB33803849}" type="slidenum">
              <a:rPr lang="en-GB" smtClean="0">
                <a:latin typeface="Calibri" panose="020F0502020204030204" pitchFamily="34" charset="0"/>
              </a:rPr>
              <a:pPr fontAlgn="base">
                <a:spcBef>
                  <a:spcPct val="0"/>
                </a:spcBef>
                <a:spcAft>
                  <a:spcPct val="0"/>
                </a:spcAft>
              </a:pPr>
              <a:t>8</a:t>
            </a:fld>
            <a:endParaRPr lang="en-GB" smtClean="0">
              <a:latin typeface="Calibri" panose="020F0502020204030204" pitchFamily="34" charset="0"/>
            </a:endParaRPr>
          </a:p>
        </p:txBody>
      </p:sp>
    </p:spTree>
    <p:extLst>
      <p:ext uri="{BB962C8B-B14F-4D97-AF65-F5344CB8AC3E}">
        <p14:creationId xmlns:p14="http://schemas.microsoft.com/office/powerpoint/2010/main" val="198888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 Worldwide LHC Computing grid is used to record and analyse this data.  The grid currently runs over 2 million jobs/day, less than 10% of the work is done at CERN.  There is an agreed set of protocols for running jobs, data distribution and accounting between all the sites which co-operate in order to support the physicists across the globe.</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038E2EA-CF67-4E76-8CCB-EFED1B28F500}" type="slidenum">
              <a:rPr lang="en-US" smtClean="0">
                <a:latin typeface="Calibri" panose="020F0502020204030204" pitchFamily="34" charset="0"/>
              </a:rPr>
              <a:pPr fontAlgn="base">
                <a:spcBef>
                  <a:spcPct val="0"/>
                </a:spcBef>
                <a:spcAft>
                  <a:spcPct val="0"/>
                </a:spcAft>
              </a:pPr>
              <a:t>9</a:t>
            </a:fld>
            <a:endParaRPr lang="en-US" smtClean="0">
              <a:latin typeface="Calibri" panose="020F0502020204030204" pitchFamily="34" charset="0"/>
            </a:endParaRPr>
          </a:p>
        </p:txBody>
      </p:sp>
    </p:spTree>
    <p:extLst>
      <p:ext uri="{BB962C8B-B14F-4D97-AF65-F5344CB8AC3E}">
        <p14:creationId xmlns:p14="http://schemas.microsoft.com/office/powerpoint/2010/main" val="123004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18F6B0E-26BE-4983-9B2B-37041EF780B6}" type="slidenum">
              <a:rPr lang="en-GB" smtClean="0">
                <a:solidFill>
                  <a:prstClr val="black"/>
                </a:solidFill>
              </a:rPr>
              <a:pPr>
                <a:defRPr/>
              </a:pPr>
              <a:t>12</a:t>
            </a:fld>
            <a:endParaRPr lang="en-GB">
              <a:solidFill>
                <a:prstClr val="black"/>
              </a:solidFill>
            </a:endParaRPr>
          </a:p>
        </p:txBody>
      </p:sp>
    </p:spTree>
    <p:extLst>
      <p:ext uri="{BB962C8B-B14F-4D97-AF65-F5344CB8AC3E}">
        <p14:creationId xmlns:p14="http://schemas.microsoft.com/office/powerpoint/2010/main" val="1260212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4A12C8-2C28-4570-BF40-EA4A75B97A0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9417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trigger farms are those servers nearest the accelerator which are not needed while the accelerator is shut down till 2015</a:t>
            </a:r>
          </a:p>
          <a:p>
            <a:r>
              <a:rPr lang="en-GB" baseline="0" dirty="0" smtClean="0"/>
              <a:t>Public clouds are interesting for burst load (such as coming up to a conference) or when price drops such as spot market</a:t>
            </a:r>
          </a:p>
          <a:p>
            <a:r>
              <a:rPr lang="en-GB" baseline="0" dirty="0" smtClean="0"/>
              <a:t>Private clouds allow universities and other research labs to collaborate in processing the LHC data</a:t>
            </a:r>
            <a:endParaRPr lang="en-GB" dirty="0"/>
          </a:p>
        </p:txBody>
      </p:sp>
      <p:sp>
        <p:nvSpPr>
          <p:cNvPr id="4" name="Slide Number Placeholder 3"/>
          <p:cNvSpPr>
            <a:spLocks noGrp="1"/>
          </p:cNvSpPr>
          <p:nvPr>
            <p:ph type="sldNum" sz="quarter" idx="10"/>
          </p:nvPr>
        </p:nvSpPr>
        <p:spPr/>
        <p:txBody>
          <a:bodyPr/>
          <a:lstStyle/>
          <a:p>
            <a:fld id="{2FC4BC19-678F-4955-9279-F5C0E0655E81}" type="slidenum">
              <a:rPr lang="en-GB" smtClean="0"/>
              <a:t>15</a:t>
            </a:fld>
            <a:endParaRPr lang="en-GB"/>
          </a:p>
        </p:txBody>
      </p:sp>
    </p:spTree>
    <p:extLst>
      <p:ext uri="{BB962C8B-B14F-4D97-AF65-F5344CB8AC3E}">
        <p14:creationId xmlns:p14="http://schemas.microsoft.com/office/powerpoint/2010/main" val="586125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4BC19-678F-4955-9279-F5C0E0655E81}" type="slidenum">
              <a:rPr lang="en-GB" smtClean="0"/>
              <a:t>16</a:t>
            </a:fld>
            <a:endParaRPr lang="en-GB"/>
          </a:p>
        </p:txBody>
      </p:sp>
    </p:spTree>
    <p:extLst>
      <p:ext uri="{BB962C8B-B14F-4D97-AF65-F5344CB8AC3E}">
        <p14:creationId xmlns:p14="http://schemas.microsoft.com/office/powerpoint/2010/main" val="284026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a:t>
            </a:r>
            <a:r>
              <a:rPr lang="en-US" baseline="0" dirty="0" smtClean="0"/>
              <a:t> way to think about this is like a </a:t>
            </a:r>
            <a:r>
              <a:rPr lang="en-US" baseline="0" dirty="0" err="1" smtClean="0"/>
              <a:t>google</a:t>
            </a:r>
            <a:r>
              <a:rPr lang="en-US" baseline="0" dirty="0" smtClean="0"/>
              <a:t> or </a:t>
            </a:r>
            <a:r>
              <a:rPr lang="en-US" baseline="0" dirty="0" err="1" smtClean="0"/>
              <a:t>facebook</a:t>
            </a:r>
            <a:r>
              <a:rPr lang="en-US" baseline="0" dirty="0" smtClean="0"/>
              <a:t> account.  I can use a single login, or identity, to access many services</a:t>
            </a:r>
            <a:r>
              <a:rPr lang="en-US" baseline="0" dirty="0" smtClean="0"/>
              <a:t>.</a:t>
            </a:r>
          </a:p>
          <a:p>
            <a:r>
              <a:rPr lang="en-US" baseline="0" dirty="0" smtClean="0"/>
              <a:t>It </a:t>
            </a:r>
            <a:r>
              <a:rPr lang="en-US" baseline="0" dirty="0" smtClean="0"/>
              <a:t>creates a cloud of clouds</a:t>
            </a:r>
            <a:r>
              <a:rPr lang="en-US" baseline="0" dirty="0" smtClean="0"/>
              <a:t>.</a:t>
            </a:r>
            <a:endParaRPr lang="en-US" baseline="0" dirty="0" smtClean="0"/>
          </a:p>
          <a:p>
            <a:r>
              <a:rPr lang="en-US" baseline="0" dirty="0" smtClean="0"/>
              <a:t>THIS WORK IS BEING DONE IN THE KEYSTONE PROJECT</a:t>
            </a:r>
            <a:endParaRPr lang="en-US" dirty="0"/>
          </a:p>
        </p:txBody>
      </p:sp>
      <p:sp>
        <p:nvSpPr>
          <p:cNvPr id="4" name="Slide Number Placeholder 3"/>
          <p:cNvSpPr>
            <a:spLocks noGrp="1"/>
          </p:cNvSpPr>
          <p:nvPr>
            <p:ph type="sldNum" sz="quarter" idx="10"/>
          </p:nvPr>
        </p:nvSpPr>
        <p:spPr/>
        <p:txBody>
          <a:bodyPr/>
          <a:lstStyle/>
          <a:p>
            <a:fld id="{2FC4BC19-678F-4955-9279-F5C0E0655E81}" type="slidenum">
              <a:rPr lang="en-GB" smtClean="0"/>
              <a:t>21</a:t>
            </a:fld>
            <a:endParaRPr lang="en-GB"/>
          </a:p>
        </p:txBody>
      </p:sp>
    </p:spTree>
    <p:extLst>
      <p:ext uri="{BB962C8B-B14F-4D97-AF65-F5344CB8AC3E}">
        <p14:creationId xmlns:p14="http://schemas.microsoft.com/office/powerpoint/2010/main" val="91422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449868"/>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Rackspace_Cloud_Company_Logo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9759" y="4650163"/>
            <a:ext cx="1554867" cy="46398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889146"/>
            <a:ext cx="3200400" cy="547688"/>
          </a:xfrm>
        </p:spPr>
        <p:txBody>
          <a:bodyPr tIns="0" bIns="0" anchor="t"/>
          <a:lstStyle>
            <a:lvl1pPr algn="l">
              <a:buNone/>
              <a:defRPr sz="1800" b="1">
                <a:solidFill>
                  <a:schemeClr val="tx1"/>
                </a:solidFill>
              </a:defRPr>
            </a:lvl1pPr>
          </a:lstStyle>
          <a:p>
            <a:r>
              <a:rPr kumimoji="0" lang="fr-CH" smtClean="0"/>
              <a:t>Click to edit Master title style</a:t>
            </a:r>
            <a:endParaRPr kumimoji="0" lang="en-US" dirty="0"/>
          </a:p>
        </p:txBody>
      </p:sp>
      <p:sp>
        <p:nvSpPr>
          <p:cNvPr id="3" name="Espace réservé du texte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Click to edit Master text styles</a:t>
            </a:r>
          </a:p>
        </p:txBody>
      </p:sp>
      <p:sp>
        <p:nvSpPr>
          <p:cNvPr id="4" name="Espace réservé du contenu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fr-CH" smtClean="0"/>
              <a:t>Click to edit Master text styles</a:t>
            </a:r>
          </a:p>
          <a:p>
            <a:pPr lvl="1" eaLnBrk="1" latinLnBrk="0" hangingPunct="1"/>
            <a:r>
              <a:rPr lang="fr-CH" smtClean="0"/>
              <a:t>Second level</a:t>
            </a:r>
          </a:p>
          <a:p>
            <a:pPr lvl="2" eaLnBrk="1" latinLnBrk="0" hangingPunct="1"/>
            <a:r>
              <a:rPr lang="fr-CH" smtClean="0"/>
              <a:t>Third level</a:t>
            </a:r>
          </a:p>
          <a:p>
            <a:pPr lvl="3" eaLnBrk="1" latinLnBrk="0" hangingPunct="1"/>
            <a:r>
              <a:rPr lang="fr-CH" smtClean="0"/>
              <a:t>Fourth level</a:t>
            </a:r>
          </a:p>
          <a:p>
            <a:pPr lvl="4" eaLnBrk="1" latinLnBrk="0" hangingPunct="1"/>
            <a:r>
              <a:rPr lang="fr-CH" smtClean="0"/>
              <a:t>Fifth level</a:t>
            </a:r>
            <a:endParaRPr kumimoji="0" lang="en-US"/>
          </a:p>
        </p:txBody>
      </p:sp>
      <p:pic>
        <p:nvPicPr>
          <p:cNvPr id="8" name="Picture 7" descr="Rackspace_Cloud_Company_Logo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9759" y="4650163"/>
            <a:ext cx="1554867" cy="46398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279282"/>
            <a:ext cx="3053868" cy="940356"/>
          </a:xfrm>
        </p:spPr>
        <p:txBody>
          <a:bodyPr anchor="b"/>
          <a:lstStyle>
            <a:lvl1pPr algn="l">
              <a:buNone/>
              <a:defRPr sz="2200" b="1">
                <a:solidFill>
                  <a:schemeClr val="tx1"/>
                </a:solidFill>
              </a:defRPr>
            </a:lvl1pPr>
          </a:lstStyle>
          <a:p>
            <a:r>
              <a:rPr kumimoji="0" lang="fr-CH" smtClean="0"/>
              <a:t>Click to edit Master title style</a:t>
            </a:r>
            <a:endParaRPr kumimoji="0" lang="en-US"/>
          </a:p>
        </p:txBody>
      </p:sp>
      <p:sp>
        <p:nvSpPr>
          <p:cNvPr id="3" name="Espace réservé pour une image  2"/>
          <p:cNvSpPr>
            <a:spLocks noGrp="1"/>
          </p:cNvSpPr>
          <p:nvPr>
            <p:ph type="pic" idx="1"/>
          </p:nvPr>
        </p:nvSpPr>
        <p:spPr>
          <a:xfrm>
            <a:off x="558797" y="601648"/>
            <a:ext cx="4759514" cy="3569636"/>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fr-CH" smtClean="0"/>
              <a:t>Drag picture to placeholder or click icon to add</a:t>
            </a:r>
            <a:endParaRPr kumimoji="0" lang="en-US" dirty="0"/>
          </a:p>
        </p:txBody>
      </p:sp>
      <p:sp>
        <p:nvSpPr>
          <p:cNvPr id="4" name="Espace réservé du texte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H"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H" smtClean="0"/>
              <a:t>Click to edit Master title style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CH" smtClean="0"/>
              <a:t>Click to edit Master text styles</a:t>
            </a:r>
          </a:p>
          <a:p>
            <a:pPr lvl="1" eaLnBrk="1" latinLnBrk="0" hangingPunct="1"/>
            <a:r>
              <a:rPr lang="fr-CH" smtClean="0"/>
              <a:t>Second level</a:t>
            </a:r>
          </a:p>
          <a:p>
            <a:pPr lvl="2" eaLnBrk="1" latinLnBrk="0" hangingPunct="1"/>
            <a:r>
              <a:rPr lang="fr-CH" smtClean="0"/>
              <a:t>Third level</a:t>
            </a:r>
          </a:p>
          <a:p>
            <a:pPr lvl="3" eaLnBrk="1" latinLnBrk="0" hangingPunct="1"/>
            <a:r>
              <a:rPr lang="fr-CH" smtClean="0"/>
              <a:t>Fourth level</a:t>
            </a:r>
          </a:p>
          <a:p>
            <a:pPr lvl="4" eaLnBrk="1" latinLnBrk="0" hangingPunct="1"/>
            <a:r>
              <a:rPr lang="fr-CH" smtClean="0"/>
              <a:t>Fifth level</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kumimoji="0" lang="fr-CH" smtClean="0"/>
              <a:t>Click to edit Master title style</a:t>
            </a:r>
            <a:endParaRPr kumimoji="0" lang="en-US"/>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eaLnBrk="1" latinLnBrk="0" hangingPunct="1"/>
            <a:r>
              <a:rPr lang="fr-CH" smtClean="0"/>
              <a:t>Click to edit Master text styles</a:t>
            </a:r>
          </a:p>
          <a:p>
            <a:pPr lvl="1" eaLnBrk="1" latinLnBrk="0" hangingPunct="1"/>
            <a:r>
              <a:rPr lang="fr-CH" smtClean="0"/>
              <a:t>Second level</a:t>
            </a:r>
          </a:p>
          <a:p>
            <a:pPr lvl="2" eaLnBrk="1" latinLnBrk="0" hangingPunct="1"/>
            <a:r>
              <a:rPr lang="fr-CH" smtClean="0"/>
              <a:t>Third level</a:t>
            </a:r>
          </a:p>
          <a:p>
            <a:pPr lvl="3" eaLnBrk="1" latinLnBrk="0" hangingPunct="1"/>
            <a:r>
              <a:rPr lang="fr-CH" smtClean="0"/>
              <a:t>Fourth level</a:t>
            </a:r>
          </a:p>
          <a:p>
            <a:pPr lvl="4" eaLnBrk="1" latinLnBrk="0" hangingPunct="1"/>
            <a:r>
              <a:rPr lang="fr-CH" smtClean="0"/>
              <a:t>Fifth level</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Ref idx="1001">
        <a:schemeClr val="bg2"/>
      </p:bgRef>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96267" y="2027463"/>
            <a:ext cx="1172455" cy="1100281"/>
          </a:xfrm>
          <a:prstGeom prst="rect">
            <a:avLst/>
          </a:prstGeom>
        </p:spPr>
      </p:pic>
    </p:spTree>
    <p:extLst>
      <p:ext uri="{BB962C8B-B14F-4D97-AF65-F5344CB8AC3E}">
        <p14:creationId xmlns:p14="http://schemas.microsoft.com/office/powerpoint/2010/main" val="1356849792"/>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Ref idx="1001">
        <a:schemeClr val="bg2"/>
      </p:bgRef>
    </p:bg>
    <p:spTree>
      <p:nvGrpSpPr>
        <p:cNvPr id="1" name=""/>
        <p:cNvGrpSpPr/>
        <p:nvPr/>
      </p:nvGrpSpPr>
      <p:grpSpPr>
        <a:xfrm>
          <a:off x="0" y="0"/>
          <a:ext cx="0" cy="0"/>
          <a:chOff x="0" y="0"/>
          <a:chExt cx="0" cy="0"/>
        </a:xfrm>
      </p:grpSpPr>
      <p:pic>
        <p:nvPicPr>
          <p:cNvPr id="2" name="Picture 1" descr="Logooutlinewww.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3412" y="771750"/>
            <a:ext cx="2397177" cy="3600000"/>
          </a:xfrm>
          <a:prstGeom prst="rect">
            <a:avLst/>
          </a:prstGeom>
        </p:spPr>
      </p:pic>
    </p:spTree>
    <p:extLst>
      <p:ext uri="{BB962C8B-B14F-4D97-AF65-F5344CB8AC3E}">
        <p14:creationId xmlns:p14="http://schemas.microsoft.com/office/powerpoint/2010/main" val="1443198418"/>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bg>
      <p:bgPr>
        <a:solidFill>
          <a:schemeClr val="tx1"/>
        </a:solidFill>
        <a:effectLst/>
      </p:bgPr>
    </p:bg>
    <p:spTree>
      <p:nvGrpSpPr>
        <p:cNvPr id="1" name=""/>
        <p:cNvGrpSpPr/>
        <p:nvPr/>
      </p:nvGrpSpPr>
      <p:grpSpPr>
        <a:xfrm>
          <a:off x="0" y="0"/>
          <a:ext cx="0" cy="0"/>
          <a:chOff x="0" y="0"/>
          <a:chExt cx="0" cy="0"/>
        </a:xfrm>
      </p:grpSpPr>
      <p:pic>
        <p:nvPicPr>
          <p:cNvPr id="3" name="Picture 2" descr="LogoOutlin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2000" y="1311750"/>
            <a:ext cx="2520000" cy="2520000"/>
          </a:xfrm>
          <a:prstGeom prst="rect">
            <a:avLst/>
          </a:prstGeom>
        </p:spPr>
      </p:pic>
    </p:spTree>
    <p:extLst>
      <p:ext uri="{BB962C8B-B14F-4D97-AF65-F5344CB8AC3E}">
        <p14:creationId xmlns:p14="http://schemas.microsoft.com/office/powerpoint/2010/main" val="1314116475"/>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bg>
      <p:bgRef idx="1001">
        <a:schemeClr val="bg1"/>
      </p:bgRef>
    </p:bg>
    <p:spTree>
      <p:nvGrpSpPr>
        <p:cNvPr id="1" name=""/>
        <p:cNvGrpSpPr/>
        <p:nvPr/>
      </p:nvGrpSpPr>
      <p:grpSpPr>
        <a:xfrm>
          <a:off x="0" y="0"/>
          <a:ext cx="0" cy="0"/>
          <a:chOff x="0" y="0"/>
          <a:chExt cx="0" cy="0"/>
        </a:xfrm>
      </p:grpSpPr>
      <p:pic>
        <p:nvPicPr>
          <p:cNvPr id="2" name="Picture 1" descr="LogoBadgewww.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3412" y="771750"/>
            <a:ext cx="2397177" cy="3600000"/>
          </a:xfrm>
          <a:prstGeom prst="rect">
            <a:avLst/>
          </a:prstGeom>
        </p:spPr>
      </p:pic>
    </p:spTree>
    <p:extLst>
      <p:ext uri="{BB962C8B-B14F-4D97-AF65-F5344CB8AC3E}">
        <p14:creationId xmlns:p14="http://schemas.microsoft.com/office/powerpoint/2010/main" val="351441706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CH" smtClean="0"/>
              <a:t>Click to edit Master title style</a:t>
            </a:r>
            <a:endParaRPr kumimoji="0" lang="en-US"/>
          </a:p>
        </p:txBody>
      </p:sp>
      <p:sp>
        <p:nvSpPr>
          <p:cNvPr id="3" name="Espace réservé du contenu 2"/>
          <p:cNvSpPr>
            <a:spLocks noGrp="1"/>
          </p:cNvSpPr>
          <p:nvPr>
            <p:ph idx="1"/>
          </p:nvPr>
        </p:nvSpPr>
        <p:spPr/>
        <p:txBody>
          <a:bodyPr/>
          <a:lstStyle>
            <a:lvl1pPr>
              <a:buClrTx/>
              <a:defRPr/>
            </a:lvl1pPr>
            <a:lvl2pPr>
              <a:buClrTx/>
              <a:defRPr/>
            </a:lvl2pPr>
          </a:lstStyle>
          <a:p>
            <a:pPr lvl="0" eaLnBrk="1" latinLnBrk="0" hangingPunct="1"/>
            <a:r>
              <a:rPr lang="fr-CH" dirty="0" smtClean="0"/>
              <a:t>Click to </a:t>
            </a:r>
            <a:r>
              <a:rPr lang="fr-CH" dirty="0" err="1" smtClean="0"/>
              <a:t>edit</a:t>
            </a:r>
            <a:r>
              <a:rPr lang="fr-CH" dirty="0" smtClean="0"/>
              <a:t> Master </a:t>
            </a:r>
            <a:r>
              <a:rPr lang="fr-CH" dirty="0" err="1" smtClean="0"/>
              <a:t>text</a:t>
            </a:r>
            <a:r>
              <a:rPr lang="fr-CH" dirty="0" smtClean="0"/>
              <a:t> styles</a:t>
            </a:r>
          </a:p>
          <a:p>
            <a:pPr lvl="1" eaLnBrk="1" latinLnBrk="0" hangingPunct="1"/>
            <a:r>
              <a:rPr lang="fr-CH" dirty="0" smtClean="0"/>
              <a:t>Second </a:t>
            </a:r>
            <a:r>
              <a:rPr lang="fr-CH" dirty="0" err="1" smtClean="0"/>
              <a:t>level</a:t>
            </a:r>
            <a:endParaRPr lang="fr-CH" dirty="0" smtClean="0"/>
          </a:p>
          <a:p>
            <a:pPr lvl="2" eaLnBrk="1" latinLnBrk="0" hangingPunct="1"/>
            <a:r>
              <a:rPr lang="fr-CH" dirty="0" err="1" smtClean="0"/>
              <a:t>Third</a:t>
            </a:r>
            <a:r>
              <a:rPr lang="fr-CH" dirty="0" smtClean="0"/>
              <a:t> </a:t>
            </a:r>
            <a:r>
              <a:rPr lang="fr-CH" dirty="0" err="1" smtClean="0"/>
              <a:t>level</a:t>
            </a:r>
            <a:endParaRPr lang="fr-CH" dirty="0" smtClean="0"/>
          </a:p>
          <a:p>
            <a:pPr lvl="3" eaLnBrk="1" latinLnBrk="0" hangingPunct="1"/>
            <a:r>
              <a:rPr lang="fr-CH" dirty="0" err="1" smtClean="0"/>
              <a:t>Fourth</a:t>
            </a:r>
            <a:r>
              <a:rPr lang="fr-CH" dirty="0" smtClean="0"/>
              <a:t> </a:t>
            </a:r>
            <a:r>
              <a:rPr lang="fr-CH" dirty="0" err="1" smtClean="0"/>
              <a:t>level</a:t>
            </a:r>
            <a:endParaRPr lang="fr-CH" dirty="0" smtClean="0"/>
          </a:p>
          <a:p>
            <a:pPr lvl="4" eaLnBrk="1" latinLnBrk="0" hangingPunct="1"/>
            <a:r>
              <a:rPr lang="fr-CH" dirty="0" err="1" smtClean="0"/>
              <a:t>Fifth</a:t>
            </a:r>
            <a:r>
              <a:rPr lang="fr-CH" dirty="0" smtClean="0"/>
              <a:t> </a:t>
            </a:r>
            <a:r>
              <a:rPr lang="fr-CH" dirty="0" err="1" smtClean="0"/>
              <a:t>level</a:t>
            </a:r>
            <a:endParaRPr kumimoji="0"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31800" y="1886864"/>
            <a:ext cx="8265984" cy="1369772"/>
          </a:xfrm>
        </p:spPr>
        <p:txBody>
          <a:bodyPr tIns="0" bIns="0" anchor="t"/>
          <a:lstStyle>
            <a:lvl1pPr algn="l">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r>
              <a:rPr kumimoji="0" lang="fr-CH" smtClean="0"/>
              <a:t>Click to edit Master title style</a:t>
            </a:r>
            <a:endParaRPr kumimoji="0" lang="en-US" dirty="0"/>
          </a:p>
        </p:txBody>
      </p:sp>
      <p:sp>
        <p:nvSpPr>
          <p:cNvPr id="3" name="Espace réservé du texte 2"/>
          <p:cNvSpPr>
            <a:spLocks noGrp="1"/>
          </p:cNvSpPr>
          <p:nvPr>
            <p:ph type="body" idx="1"/>
          </p:nvPr>
        </p:nvSpPr>
        <p:spPr>
          <a:xfrm>
            <a:off x="431800" y="997402"/>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CH" smtClean="0"/>
              <a:t>Click to edit Master text styles</a:t>
            </a:r>
          </a:p>
        </p:txBody>
      </p:sp>
      <p:pic>
        <p:nvPicPr>
          <p:cNvPr id="7" name="Picture 6" descr="Rackspace_Cloud_Company_Logo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9759" y="4650163"/>
            <a:ext cx="1554867" cy="46398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7467600" cy="857250"/>
          </a:xfrm>
        </p:spPr>
        <p:txBody>
          <a:bodyPr/>
          <a:lstStyle/>
          <a:p>
            <a:r>
              <a:rPr kumimoji="0" lang="fr-CH" smtClean="0"/>
              <a:t>Click to edit Master title style</a:t>
            </a:r>
            <a:endParaRPr kumimoji="0" lang="en-US"/>
          </a:p>
        </p:txBody>
      </p:sp>
      <p:sp>
        <p:nvSpPr>
          <p:cNvPr id="3" name="Espace réservé du contenu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fr-CH" smtClean="0"/>
              <a:t>Click to edit Master text styles</a:t>
            </a:r>
          </a:p>
          <a:p>
            <a:pPr lvl="1" eaLnBrk="1" latinLnBrk="0" hangingPunct="1"/>
            <a:r>
              <a:rPr lang="fr-CH" smtClean="0"/>
              <a:t>Second level</a:t>
            </a:r>
          </a:p>
          <a:p>
            <a:pPr lvl="2" eaLnBrk="1" latinLnBrk="0" hangingPunct="1"/>
            <a:r>
              <a:rPr lang="fr-CH" smtClean="0"/>
              <a:t>Third level</a:t>
            </a:r>
          </a:p>
          <a:p>
            <a:pPr lvl="3" eaLnBrk="1" latinLnBrk="0" hangingPunct="1"/>
            <a:r>
              <a:rPr lang="fr-CH" smtClean="0"/>
              <a:t>Fourth level</a:t>
            </a:r>
          </a:p>
          <a:p>
            <a:pPr lvl="4" eaLnBrk="1" latinLnBrk="0" hangingPunct="1"/>
            <a:r>
              <a:rPr lang="fr-CH" smtClean="0"/>
              <a:t>Fifth level</a:t>
            </a:r>
            <a:endParaRPr kumimoji="0" lang="en-US"/>
          </a:p>
        </p:txBody>
      </p:sp>
      <p:sp>
        <p:nvSpPr>
          <p:cNvPr id="4" name="Espace réservé du contenu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fr-CH" smtClean="0"/>
              <a:t>Click to edit Master text styles</a:t>
            </a:r>
          </a:p>
          <a:p>
            <a:pPr lvl="1" eaLnBrk="1" latinLnBrk="0" hangingPunct="1"/>
            <a:r>
              <a:rPr lang="fr-CH" smtClean="0"/>
              <a:t>Second level</a:t>
            </a:r>
          </a:p>
          <a:p>
            <a:pPr lvl="2" eaLnBrk="1" latinLnBrk="0" hangingPunct="1"/>
            <a:r>
              <a:rPr lang="fr-CH" smtClean="0"/>
              <a:t>Third level</a:t>
            </a:r>
          </a:p>
          <a:p>
            <a:pPr lvl="3" eaLnBrk="1" latinLnBrk="0" hangingPunct="1"/>
            <a:r>
              <a:rPr lang="fr-CH" smtClean="0"/>
              <a:t>Fourth level</a:t>
            </a:r>
          </a:p>
          <a:p>
            <a:pPr lvl="4" eaLnBrk="1" latinLnBrk="0" hangingPunct="1"/>
            <a:r>
              <a:rPr lang="fr-CH" smtClean="0"/>
              <a:t>Fifth level</a:t>
            </a:r>
            <a:endParaRPr kumimoji="0" lang="en-US"/>
          </a:p>
        </p:txBody>
      </p:sp>
      <p:pic>
        <p:nvPicPr>
          <p:cNvPr id="8" name="Picture 7" descr="Rackspace_Cloud_Company_Logo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9759" y="4650163"/>
            <a:ext cx="1554867" cy="46398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8229600" cy="670483"/>
          </a:xfrm>
        </p:spPr>
        <p:txBody>
          <a:bodyPr anchor="ctr"/>
          <a:lstStyle>
            <a:lvl1pPr>
              <a:defRPr/>
            </a:lvl1pPr>
          </a:lstStyle>
          <a:p>
            <a:r>
              <a:rPr kumimoji="0" lang="fr-CH" smtClean="0"/>
              <a:t>Click to edit Master title style</a:t>
            </a:r>
            <a:endParaRPr kumimoji="0" lang="en-US"/>
          </a:p>
        </p:txBody>
      </p:sp>
      <p:sp>
        <p:nvSpPr>
          <p:cNvPr id="3" name="Espace réservé du texte 2"/>
          <p:cNvSpPr>
            <a:spLocks noGrp="1"/>
          </p:cNvSpPr>
          <p:nvPr>
            <p:ph type="body" idx="1"/>
          </p:nvPr>
        </p:nvSpPr>
        <p:spPr>
          <a:xfrm>
            <a:off x="457200" y="3826475"/>
            <a:ext cx="4040188" cy="62865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Click to edit Master text styles</a:t>
            </a:r>
          </a:p>
        </p:txBody>
      </p:sp>
      <p:sp>
        <p:nvSpPr>
          <p:cNvPr id="4" name="Espace réservé du texte 3"/>
          <p:cNvSpPr>
            <a:spLocks noGrp="1"/>
          </p:cNvSpPr>
          <p:nvPr>
            <p:ph type="body" sz="half" idx="3"/>
          </p:nvPr>
        </p:nvSpPr>
        <p:spPr>
          <a:xfrm>
            <a:off x="4645026" y="3826475"/>
            <a:ext cx="4041775" cy="62865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Click to edit Master text styles</a:t>
            </a:r>
          </a:p>
        </p:txBody>
      </p:sp>
      <p:sp>
        <p:nvSpPr>
          <p:cNvPr id="5" name="Espace réservé du contenu 4"/>
          <p:cNvSpPr>
            <a:spLocks noGrp="1"/>
          </p:cNvSpPr>
          <p:nvPr>
            <p:ph sz="quarter" idx="2"/>
          </p:nvPr>
        </p:nvSpPr>
        <p:spPr>
          <a:xfrm>
            <a:off x="457200" y="952333"/>
            <a:ext cx="4040188" cy="2764991"/>
          </a:xfrm>
        </p:spPr>
        <p:txBody>
          <a:bodyPr/>
          <a:lstStyle>
            <a:lvl1pPr>
              <a:defRPr sz="2400"/>
            </a:lvl1pPr>
            <a:lvl2pPr>
              <a:defRPr sz="2000"/>
            </a:lvl2pPr>
            <a:lvl3pPr>
              <a:defRPr sz="1800"/>
            </a:lvl3pPr>
            <a:lvl4pPr>
              <a:defRPr sz="1600"/>
            </a:lvl4pPr>
            <a:lvl5pPr>
              <a:defRPr sz="1600"/>
            </a:lvl5pPr>
          </a:lstStyle>
          <a:p>
            <a:pPr lvl="0" eaLnBrk="1" latinLnBrk="0" hangingPunct="1"/>
            <a:r>
              <a:rPr lang="fr-CH" smtClean="0"/>
              <a:t>Click to edit Master text styles</a:t>
            </a:r>
          </a:p>
          <a:p>
            <a:pPr lvl="1" eaLnBrk="1" latinLnBrk="0" hangingPunct="1"/>
            <a:r>
              <a:rPr lang="fr-CH" smtClean="0"/>
              <a:t>Second level</a:t>
            </a:r>
          </a:p>
          <a:p>
            <a:pPr lvl="2" eaLnBrk="1" latinLnBrk="0" hangingPunct="1"/>
            <a:r>
              <a:rPr lang="fr-CH" smtClean="0"/>
              <a:t>Third level</a:t>
            </a:r>
          </a:p>
          <a:p>
            <a:pPr lvl="3" eaLnBrk="1" latinLnBrk="0" hangingPunct="1"/>
            <a:r>
              <a:rPr lang="fr-CH" smtClean="0"/>
              <a:t>Fourth level</a:t>
            </a:r>
          </a:p>
          <a:p>
            <a:pPr lvl="4" eaLnBrk="1" latinLnBrk="0" hangingPunct="1"/>
            <a:r>
              <a:rPr lang="fr-CH" smtClean="0"/>
              <a:t>Fifth level</a:t>
            </a:r>
            <a:endParaRPr kumimoji="0" lang="en-US" dirty="0"/>
          </a:p>
        </p:txBody>
      </p:sp>
      <p:sp>
        <p:nvSpPr>
          <p:cNvPr id="6" name="Espace réservé du contenu 5"/>
          <p:cNvSpPr>
            <a:spLocks noGrp="1"/>
          </p:cNvSpPr>
          <p:nvPr>
            <p:ph sz="quarter" idx="4"/>
          </p:nvPr>
        </p:nvSpPr>
        <p:spPr>
          <a:xfrm>
            <a:off x="4645026" y="952333"/>
            <a:ext cx="4041775" cy="2764991"/>
          </a:xfrm>
        </p:spPr>
        <p:txBody>
          <a:bodyPr/>
          <a:lstStyle>
            <a:lvl1pPr>
              <a:defRPr sz="2400"/>
            </a:lvl1pPr>
            <a:lvl2pPr>
              <a:defRPr sz="2000"/>
            </a:lvl2pPr>
            <a:lvl3pPr>
              <a:defRPr sz="1800"/>
            </a:lvl3pPr>
            <a:lvl4pPr>
              <a:defRPr sz="1600"/>
            </a:lvl4pPr>
            <a:lvl5pPr>
              <a:defRPr sz="1600"/>
            </a:lvl5pPr>
          </a:lstStyle>
          <a:p>
            <a:pPr lvl="0" eaLnBrk="1" latinLnBrk="0" hangingPunct="1"/>
            <a:r>
              <a:rPr lang="fr-CH" smtClean="0"/>
              <a:t>Click to edit Master text styles</a:t>
            </a:r>
          </a:p>
          <a:p>
            <a:pPr lvl="1" eaLnBrk="1" latinLnBrk="0" hangingPunct="1"/>
            <a:r>
              <a:rPr lang="fr-CH" smtClean="0"/>
              <a:t>Second level</a:t>
            </a:r>
          </a:p>
          <a:p>
            <a:pPr lvl="2" eaLnBrk="1" latinLnBrk="0" hangingPunct="1"/>
            <a:r>
              <a:rPr lang="fr-CH" smtClean="0"/>
              <a:t>Third level</a:t>
            </a:r>
          </a:p>
          <a:p>
            <a:pPr lvl="3" eaLnBrk="1" latinLnBrk="0" hangingPunct="1"/>
            <a:r>
              <a:rPr lang="fr-CH" smtClean="0"/>
              <a:t>Fourth level</a:t>
            </a:r>
          </a:p>
          <a:p>
            <a:pPr lvl="4" eaLnBrk="1" latinLnBrk="0" hangingPunct="1"/>
            <a:r>
              <a:rPr lang="fr-CH" smtClean="0"/>
              <a:t>Fifth level</a:t>
            </a:r>
            <a:endParaRPr kumimoji="0" lang="en-US"/>
          </a:p>
        </p:txBody>
      </p:sp>
      <p:pic>
        <p:nvPicPr>
          <p:cNvPr id="10" name="Picture 9" descr="Rackspace_Cloud_Company_Logo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9759" y="4650163"/>
            <a:ext cx="1554867" cy="46398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05740"/>
            <a:ext cx="7470648" cy="857250"/>
          </a:xfrm>
        </p:spPr>
        <p:txBody>
          <a:bodyPr anchor="ctr"/>
          <a:lstStyle>
            <a:lvl1pPr algn="l">
              <a:defRPr sz="4600"/>
            </a:lvl1pPr>
          </a:lstStyle>
          <a:p>
            <a:r>
              <a:rPr kumimoji="0" lang="fr-CH" smtClean="0"/>
              <a:t>Click to edit Master title style</a:t>
            </a:r>
            <a:endParaRPr kumimoji="0" lang="en-US"/>
          </a:p>
        </p:txBody>
      </p:sp>
      <p:pic>
        <p:nvPicPr>
          <p:cNvPr id="6" name="Picture 5" descr="Rackspace_Cloud_Company_Logo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9759" y="4650163"/>
            <a:ext cx="1554867" cy="46398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emf"/><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175120"/>
            <a:ext cx="8226854" cy="705332"/>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457200" y="994205"/>
            <a:ext cx="8226854" cy="3500566"/>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sp>
        <p:nvSpPr>
          <p:cNvPr id="2" name="Date Placeholder 1"/>
          <p:cNvSpPr>
            <a:spLocks noGrp="1"/>
          </p:cNvSpPr>
          <p:nvPr>
            <p:ph type="dt" sz="half" idx="2"/>
          </p:nvPr>
        </p:nvSpPr>
        <p:spPr>
          <a:xfrm>
            <a:off x="2969335" y="477178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26/09/2013</a:t>
            </a:r>
            <a:endParaRPr lang="en-US" dirty="0"/>
          </a:p>
        </p:txBody>
      </p:sp>
      <p:sp>
        <p:nvSpPr>
          <p:cNvPr id="3" name="Footer Placeholder 2"/>
          <p:cNvSpPr>
            <a:spLocks noGrp="1"/>
          </p:cNvSpPr>
          <p:nvPr>
            <p:ph type="ftr" sz="quarter" idx="3"/>
          </p:nvPr>
        </p:nvSpPr>
        <p:spPr>
          <a:xfrm>
            <a:off x="5182756" y="4767263"/>
            <a:ext cx="2895600" cy="273844"/>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GB" dirty="0" smtClean="0"/>
              <a:t>CERN Rackspace </a:t>
            </a:r>
            <a:r>
              <a:rPr lang="en-GB" dirty="0" err="1" smtClean="0"/>
              <a:t>Openlab</a:t>
            </a:r>
            <a:endParaRPr lang="en-US" dirty="0"/>
          </a:p>
        </p:txBody>
      </p:sp>
      <p:sp>
        <p:nvSpPr>
          <p:cNvPr id="4" name="Slide Number Placeholder 3"/>
          <p:cNvSpPr>
            <a:spLocks noGrp="1"/>
          </p:cNvSpPr>
          <p:nvPr>
            <p:ph type="sldNum" sz="quarter" idx="4"/>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t>‹#›</a:t>
            </a:fld>
            <a:endParaRPr lang="en-US" dirty="0"/>
          </a:p>
        </p:txBody>
      </p:sp>
      <p:pic>
        <p:nvPicPr>
          <p:cNvPr id="6" name="Picture 5" descr="Bandeau.ai"/>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4609380"/>
            <a:ext cx="9144000" cy="546100"/>
          </a:xfrm>
          <a:prstGeom prst="rect">
            <a:avLst/>
          </a:prstGeom>
        </p:spPr>
      </p:pic>
      <p:pic>
        <p:nvPicPr>
          <p:cNvPr id="8" name="Picture 7" descr="Rackspace_Cloud_Company_Logo_rev.png"/>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769759" y="4650163"/>
            <a:ext cx="1554867" cy="463987"/>
          </a:xfrm>
          <a:prstGeom prst="rect">
            <a:avLst/>
          </a:prstGeom>
        </p:spPr>
      </p:pic>
      <p:sp>
        <p:nvSpPr>
          <p:cNvPr id="10" name="Footer Placeholder 2"/>
          <p:cNvSpPr txBox="1">
            <a:spLocks/>
          </p:cNvSpPr>
          <p:nvPr userDrawn="1"/>
        </p:nvSpPr>
        <p:spPr>
          <a:xfrm>
            <a:off x="3028557" y="4767263"/>
            <a:ext cx="2895600" cy="27384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accent2">
                    <a:lumMod val="60000"/>
                    <a:lumOff val="40000"/>
                  </a:schemeClr>
                </a:solidFill>
              </a:rPr>
              <a:t>The </a:t>
            </a:r>
            <a:r>
              <a:rPr lang="en-GB" b="1" dirty="0" err="1" smtClean="0">
                <a:solidFill>
                  <a:schemeClr val="accent2">
                    <a:lumMod val="60000"/>
                    <a:lumOff val="40000"/>
                  </a:schemeClr>
                </a:solidFill>
              </a:rPr>
              <a:t>OpenStack</a:t>
            </a:r>
            <a:r>
              <a:rPr lang="en-GB" b="1" dirty="0" smtClean="0">
                <a:solidFill>
                  <a:schemeClr val="accent2">
                    <a:lumMod val="60000"/>
                    <a:lumOff val="40000"/>
                  </a:schemeClr>
                </a:solidFill>
              </a:rPr>
              <a:t> Summit </a:t>
            </a:r>
            <a:r>
              <a:rPr lang="en-GB" dirty="0" smtClean="0">
                <a:solidFill>
                  <a:schemeClr val="accent2">
                    <a:lumMod val="60000"/>
                    <a:lumOff val="40000"/>
                  </a:schemeClr>
                </a:solidFill>
              </a:rPr>
              <a:t>Hong Kong 2013</a:t>
            </a:r>
            <a:endParaRPr lang="en-US" dirty="0">
              <a:solidFill>
                <a:schemeClr val="accent2">
                  <a:lumMod val="60000"/>
                  <a:lumOff val="40000"/>
                </a:schemeClr>
              </a:solidFill>
            </a:endParaRPr>
          </a:p>
        </p:txBody>
      </p:sp>
      <p:sp>
        <p:nvSpPr>
          <p:cNvPr id="11" name="Slide Number Placeholder 3"/>
          <p:cNvSpPr txBox="1">
            <a:spLocks/>
          </p:cNvSpPr>
          <p:nvPr userDrawn="1"/>
        </p:nvSpPr>
        <p:spPr>
          <a:xfrm>
            <a:off x="8444796" y="4775797"/>
            <a:ext cx="501424" cy="2738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918391-D411-FE40-AAD7-861AE5233E0E}" type="slidenum">
              <a:rPr lang="en-US" smtClean="0"/>
              <a:pPr/>
              <a:t>‹#›</a:t>
            </a:fld>
            <a:endParaRPr lang="en-US" dirty="0"/>
          </a:p>
        </p:txBody>
      </p:sp>
      <p:pic>
        <p:nvPicPr>
          <p:cNvPr id="12" name="Picture 11" descr="cern-logo-new-small.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7036366" y="4613274"/>
            <a:ext cx="1287553" cy="52904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4" r:id="rId15"/>
  </p:sldLayoutIdLst>
  <p:timing>
    <p:tnLst>
      <p:par>
        <p:cTn xmlns:p14="http://schemas.microsoft.com/office/powerpoint/2010/main" id="1" dur="indefinite" restart="never" nodeType="tmRoot"/>
      </p:par>
    </p:tnLst>
  </p:timing>
  <p:hf hdr="0"/>
  <p:txStyles>
    <p:titleStyle>
      <a:lvl1pPr algn="l" rtl="0" eaLnBrk="1" latinLnBrk="0" hangingPunct="1">
        <a:spcBef>
          <a:spcPct val="0"/>
        </a:spcBef>
        <a:buNone/>
        <a:defRPr kumimoji="0" sz="4000" kern="1200">
          <a:solidFill>
            <a:schemeClr val="tx1"/>
          </a:solidFill>
          <a:latin typeface="+mj-lt"/>
          <a:ea typeface="+mj-ea"/>
          <a:cs typeface="+mj-cs"/>
        </a:defRPr>
      </a:lvl1pPr>
    </p:titleStyle>
    <p:bodyStyle>
      <a:lvl1pPr marL="493776" indent="-457200" algn="l" rtl="0" eaLnBrk="1" latinLnBrk="0" hangingPunct="1">
        <a:spcBef>
          <a:spcPct val="20000"/>
        </a:spcBef>
        <a:buClr>
          <a:schemeClr val="accent1"/>
        </a:buClr>
        <a:buSzPct val="80000"/>
        <a:buFont typeface="Arial"/>
        <a:buChar char="•"/>
        <a:defRPr kumimoji="0" sz="28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tim.bell@cern.ch" TargetMode="External"/><Relationship Id="rId3" Type="http://schemas.openxmlformats.org/officeDocument/2006/relationships/hyperlink" Target="mailto:toby.owen@rackspac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cloudscaling.com/blog/cloud-computing/grid-cloud-hpc-whats-the-diff/" TargetMode="Externa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4" Type="http://schemas.microsoft.com/office/2007/relationships/hdphoto" Target="../media/hdphoto1.wdp"/><Relationship Id="rId5" Type="http://schemas.openxmlformats.org/officeDocument/2006/relationships/image" Target="../media/image21.png"/><Relationship Id="rId6"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5.xml"/><Relationship Id="rId2"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microsoft.com/office/2007/relationships/hdphoto" Target="../media/hdphoto2.wdp"/><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emf"/><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3" Type="http://schemas.openxmlformats.org/officeDocument/2006/relationships/hyperlink" Target="http://www.gartner.com/newsroom/id/1940715" TargetMode="External"/><Relationship Id="rId4" Type="http://schemas.openxmlformats.org/officeDocument/2006/relationships/hyperlink" Target="http://www.rackspace.com/blog/why-hybrid-cloud-is-a-must-have-for-the-enterprise/" TargetMode="External"/><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16" y="466867"/>
            <a:ext cx="8265984" cy="2291846"/>
          </a:xfrm>
        </p:spPr>
        <p:txBody>
          <a:bodyPr>
            <a:normAutofit/>
          </a:bodyPr>
          <a:lstStyle/>
          <a:p>
            <a:pPr algn="ctr"/>
            <a:r>
              <a:rPr lang="en-GB" i="1" dirty="0" smtClean="0">
                <a:ln w="12700">
                  <a:noFill/>
                  <a:prstDash val="solid"/>
                </a:ln>
                <a:solidFill>
                  <a:srgbClr val="9C0B12"/>
                </a:solidFill>
              </a:rPr>
              <a:t>TOWARDS</a:t>
            </a:r>
            <a:r>
              <a:rPr lang="en-GB" dirty="0" smtClean="0">
                <a:ln w="12700">
                  <a:noFill/>
                  <a:prstDash val="solid"/>
                </a:ln>
                <a:solidFill>
                  <a:schemeClr val="tx1">
                    <a:lumMod val="60000"/>
                    <a:lumOff val="40000"/>
                  </a:schemeClr>
                </a:solidFill>
              </a:rPr>
              <a:t> </a:t>
            </a:r>
            <a:r>
              <a:rPr lang="en-GB" dirty="0" smtClean="0">
                <a:ln w="12700">
                  <a:noFill/>
                  <a:prstDash val="solid"/>
                </a:ln>
              </a:rPr>
              <a:t>Hybrid OpenStack Clouds in the </a:t>
            </a:r>
            <a:r>
              <a:rPr lang="en-GB" dirty="0">
                <a:ln w="12700">
                  <a:noFill/>
                  <a:prstDash val="solid"/>
                </a:ln>
              </a:rPr>
              <a:t>R</a:t>
            </a:r>
            <a:r>
              <a:rPr lang="en-GB" dirty="0" smtClean="0">
                <a:ln w="12700">
                  <a:noFill/>
                  <a:prstDash val="solid"/>
                </a:ln>
              </a:rPr>
              <a:t>eal </a:t>
            </a:r>
            <a:r>
              <a:rPr lang="en-GB" dirty="0">
                <a:ln w="12700">
                  <a:noFill/>
                  <a:prstDash val="solid"/>
                </a:ln>
              </a:rPr>
              <a:t>W</a:t>
            </a:r>
            <a:r>
              <a:rPr lang="en-GB" dirty="0" smtClean="0">
                <a:ln w="12700">
                  <a:noFill/>
                  <a:prstDash val="solid"/>
                </a:ln>
              </a:rPr>
              <a:t>orld</a:t>
            </a:r>
            <a:endParaRPr lang="en-GB" sz="2800" dirty="0">
              <a:ln w="12700">
                <a:noFill/>
                <a:prstDash val="solid"/>
              </a:ln>
            </a:endParaRPr>
          </a:p>
        </p:txBody>
      </p:sp>
      <p:sp>
        <p:nvSpPr>
          <p:cNvPr id="3" name="Text Placeholder 2"/>
          <p:cNvSpPr>
            <a:spLocks noGrp="1"/>
          </p:cNvSpPr>
          <p:nvPr>
            <p:ph type="body" idx="1"/>
          </p:nvPr>
        </p:nvSpPr>
        <p:spPr>
          <a:xfrm>
            <a:off x="249471" y="3613325"/>
            <a:ext cx="3984977" cy="800016"/>
          </a:xfrm>
        </p:spPr>
        <p:txBody>
          <a:bodyPr>
            <a:normAutofit/>
          </a:bodyPr>
          <a:lstStyle/>
          <a:p>
            <a:r>
              <a:rPr lang="en-US" dirty="0" smtClean="0"/>
              <a:t>Tim Bell</a:t>
            </a:r>
          </a:p>
          <a:p>
            <a:r>
              <a:rPr lang="en-US" dirty="0" smtClean="0">
                <a:hlinkClick r:id="rId2"/>
              </a:rPr>
              <a:t>tim.bell@cern.ch</a:t>
            </a:r>
            <a:endParaRPr lang="en-US" dirty="0" smtClean="0"/>
          </a:p>
        </p:txBody>
      </p:sp>
      <p:sp>
        <p:nvSpPr>
          <p:cNvPr id="11" name="Text Placeholder 2"/>
          <p:cNvSpPr txBox="1">
            <a:spLocks/>
          </p:cNvSpPr>
          <p:nvPr/>
        </p:nvSpPr>
        <p:spPr>
          <a:xfrm>
            <a:off x="4895434" y="3613325"/>
            <a:ext cx="3984977" cy="800016"/>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Arial"/>
              <a:buNone/>
              <a:defRPr kumimoji="0" sz="2000" kern="1200">
                <a:solidFill>
                  <a:schemeClr val="tx1"/>
                </a:solidFill>
                <a:effectLst/>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1800" kern="1200">
                <a:solidFill>
                  <a:schemeClr val="tx1">
                    <a:tint val="75000"/>
                  </a:schemeClr>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400" kern="1200">
                <a:solidFill>
                  <a:schemeClr val="tx1">
                    <a:tint val="75000"/>
                  </a:schemeClr>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r"/>
            <a:r>
              <a:rPr lang="en-US" dirty="0" smtClean="0"/>
              <a:t>Toby Owen</a:t>
            </a:r>
          </a:p>
          <a:p>
            <a:pPr algn="r"/>
            <a:r>
              <a:rPr lang="en-US" dirty="0">
                <a:hlinkClick r:id="rId3"/>
              </a:rPr>
              <a:t>t</a:t>
            </a:r>
            <a:r>
              <a:rPr lang="en-US" dirty="0" smtClean="0">
                <a:hlinkClick r:id="rId3"/>
              </a:rPr>
              <a:t>oby.owen@rackspace.com</a:t>
            </a:r>
            <a:endParaRPr lang="en-US" dirty="0" smtClean="0"/>
          </a:p>
        </p:txBody>
      </p:sp>
    </p:spTree>
    <p:extLst>
      <p:ext uri="{BB962C8B-B14F-4D97-AF65-F5344CB8AC3E}">
        <p14:creationId xmlns:p14="http://schemas.microsoft.com/office/powerpoint/2010/main" val="37526853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Grids and Clouds - Ian Bird (WLCG)</a:t>
            </a:r>
            <a:endParaRPr lang="en-GB" sz="4000" dirty="0"/>
          </a:p>
        </p:txBody>
      </p:sp>
      <p:sp>
        <p:nvSpPr>
          <p:cNvPr id="3" name="Content Placeholder 2"/>
          <p:cNvSpPr>
            <a:spLocks noGrp="1"/>
          </p:cNvSpPr>
          <p:nvPr>
            <p:ph idx="1"/>
          </p:nvPr>
        </p:nvSpPr>
        <p:spPr/>
        <p:txBody>
          <a:bodyPr>
            <a:normAutofit fontScale="77500" lnSpcReduction="20000"/>
          </a:bodyPr>
          <a:lstStyle/>
          <a:p>
            <a:r>
              <a:rPr lang="en-US" dirty="0"/>
              <a:t>Grid: </a:t>
            </a:r>
            <a:r>
              <a:rPr lang="en-US" dirty="0" smtClean="0"/>
              <a:t>A </a:t>
            </a:r>
            <a:r>
              <a:rPr lang="en-US" dirty="0"/>
              <a:t>distributed computing service</a:t>
            </a:r>
          </a:p>
          <a:p>
            <a:pPr lvl="1"/>
            <a:r>
              <a:rPr lang="en-US" dirty="0"/>
              <a:t>Integrates distributed resources </a:t>
            </a:r>
          </a:p>
          <a:p>
            <a:pPr lvl="1"/>
            <a:r>
              <a:rPr lang="en-US" dirty="0"/>
              <a:t>Global single-sign-on (use same credential everywhere)</a:t>
            </a:r>
          </a:p>
          <a:p>
            <a:pPr lvl="1"/>
            <a:r>
              <a:rPr lang="en-US" dirty="0"/>
              <a:t>Enables (virtual) collaboration</a:t>
            </a:r>
          </a:p>
          <a:p>
            <a:r>
              <a:rPr lang="en-US" dirty="0"/>
              <a:t>Cloud: </a:t>
            </a:r>
            <a:r>
              <a:rPr lang="en-US" dirty="0" smtClean="0"/>
              <a:t>viewed as a </a:t>
            </a:r>
            <a:r>
              <a:rPr lang="en-US" dirty="0"/>
              <a:t>large (remote) data centre</a:t>
            </a:r>
          </a:p>
          <a:p>
            <a:pPr lvl="1"/>
            <a:r>
              <a:rPr lang="en-US" dirty="0"/>
              <a:t>Economy of scale – centralize resources in large centres</a:t>
            </a:r>
          </a:p>
          <a:p>
            <a:pPr lvl="1"/>
            <a:r>
              <a:rPr lang="en-US" dirty="0" err="1"/>
              <a:t>Virtualisation</a:t>
            </a:r>
            <a:r>
              <a:rPr lang="en-US" dirty="0"/>
              <a:t> – enables dynamic provisioning of resources</a:t>
            </a:r>
          </a:p>
          <a:p>
            <a:r>
              <a:rPr lang="en-US" dirty="0"/>
              <a:t>Technologies are not exclusive </a:t>
            </a:r>
          </a:p>
          <a:p>
            <a:pPr lvl="1"/>
            <a:r>
              <a:rPr lang="en-US" dirty="0"/>
              <a:t>In the future our collaborative grid sites will use cloud technologies (</a:t>
            </a:r>
            <a:r>
              <a:rPr lang="en-US" dirty="0" err="1"/>
              <a:t>virtualisation</a:t>
            </a:r>
            <a:r>
              <a:rPr lang="en-US" dirty="0"/>
              <a:t> </a:t>
            </a:r>
            <a:r>
              <a:rPr lang="en-US" dirty="0" smtClean="0"/>
              <a:t>etc.) </a:t>
            </a:r>
            <a:endParaRPr lang="en-US" dirty="0"/>
          </a:p>
          <a:p>
            <a:pPr lvl="1"/>
            <a:r>
              <a:rPr lang="en-US" dirty="0"/>
              <a:t>We will also use </a:t>
            </a:r>
            <a:r>
              <a:rPr lang="en-US" dirty="0" smtClean="0"/>
              <a:t>other cloud </a:t>
            </a:r>
            <a:r>
              <a:rPr lang="en-US" dirty="0"/>
              <a:t>resources to supplement our </a:t>
            </a:r>
            <a:r>
              <a:rPr lang="en-US" dirty="0" smtClean="0"/>
              <a:t>own</a:t>
            </a:r>
            <a:endParaRPr lang="en-US" dirty="0"/>
          </a:p>
        </p:txBody>
      </p:sp>
    </p:spTree>
    <p:extLst>
      <p:ext uri="{BB962C8B-B14F-4D97-AF65-F5344CB8AC3E}">
        <p14:creationId xmlns:p14="http://schemas.microsoft.com/office/powerpoint/2010/main" val="36323518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400" dirty="0" smtClean="0"/>
              <a:t>HPC, HSC, Grids, Clouds : </a:t>
            </a:r>
            <a:r>
              <a:rPr lang="en-GB" sz="3400" dirty="0" err="1" smtClean="0"/>
              <a:t>Cloudscaling</a:t>
            </a:r>
            <a:endParaRPr lang="en-GB" sz="3400" dirty="0"/>
          </a:p>
        </p:txBody>
      </p:sp>
      <p:sp>
        <p:nvSpPr>
          <p:cNvPr id="3" name="Content Placeholder 2"/>
          <p:cNvSpPr>
            <a:spLocks noGrp="1"/>
          </p:cNvSpPr>
          <p:nvPr>
            <p:ph idx="1"/>
          </p:nvPr>
        </p:nvSpPr>
        <p:spPr>
          <a:xfrm>
            <a:off x="457200" y="4263583"/>
            <a:ext cx="8226854" cy="285377"/>
          </a:xfrm>
        </p:spPr>
        <p:txBody>
          <a:bodyPr>
            <a:normAutofit/>
          </a:bodyPr>
          <a:lstStyle/>
          <a:p>
            <a:pPr marL="36576" indent="0">
              <a:buNone/>
            </a:pPr>
            <a:r>
              <a:rPr lang="en-GB" sz="1000" dirty="0">
                <a:hlinkClick r:id="rId2"/>
              </a:rPr>
              <a:t>http://www.cloudscaling.com/blog/cloud-computing/grid-cloud-hpc-whats-the-diff/</a:t>
            </a:r>
            <a:endParaRPr lang="en-GB" sz="1000" dirty="0"/>
          </a:p>
        </p:txBody>
      </p:sp>
      <p:pic>
        <p:nvPicPr>
          <p:cNvPr id="1026" name="Picture 2" descr="http://cloudscaling.com/wp-content/uploads/2010/11/hpc-vs-hsc-pyramid-mpi-high-latency.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660" y="880452"/>
            <a:ext cx="5286375" cy="3000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10035" y="968829"/>
            <a:ext cx="3038023"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High Performance Computing</a:t>
            </a:r>
          </a:p>
          <a:p>
            <a:pPr marL="742950" lvl="1" indent="-285750">
              <a:buFont typeface="Arial" panose="020B0604020202020204" pitchFamily="34" charset="0"/>
              <a:buChar char="•"/>
            </a:pPr>
            <a:r>
              <a:rPr lang="en-GB" dirty="0" smtClean="0"/>
              <a:t>Single program</a:t>
            </a:r>
          </a:p>
          <a:p>
            <a:pPr marL="742950" lvl="1" indent="-285750">
              <a:buFont typeface="Arial" panose="020B0604020202020204" pitchFamily="34" charset="0"/>
              <a:buChar char="•"/>
            </a:pPr>
            <a:r>
              <a:rPr lang="en-GB" dirty="0" smtClean="0"/>
              <a:t>e.g. CERN Engineering</a:t>
            </a:r>
          </a:p>
          <a:p>
            <a:pPr marL="285750" indent="-285750">
              <a:buFont typeface="Arial" panose="020B0604020202020204" pitchFamily="34" charset="0"/>
              <a:buChar char="•"/>
            </a:pPr>
            <a:r>
              <a:rPr lang="en-GB" dirty="0" smtClean="0"/>
              <a:t>High Scalability Computing</a:t>
            </a:r>
          </a:p>
          <a:p>
            <a:pPr marL="742950" lvl="1" indent="-285750">
              <a:buFont typeface="Arial" panose="020B0604020202020204" pitchFamily="34" charset="0"/>
              <a:buChar char="•"/>
            </a:pPr>
            <a:r>
              <a:rPr lang="en-GB" dirty="0" smtClean="0"/>
              <a:t>Throughput focus</a:t>
            </a:r>
          </a:p>
          <a:p>
            <a:pPr marL="742950" lvl="1" indent="-285750">
              <a:buFont typeface="Arial" panose="020B0604020202020204" pitchFamily="34" charset="0"/>
              <a:buChar char="•"/>
            </a:pPr>
            <a:r>
              <a:rPr lang="en-GB" dirty="0" smtClean="0"/>
              <a:t>Can be distributed</a:t>
            </a:r>
          </a:p>
          <a:p>
            <a:pPr marL="742950" lvl="1" indent="-285750">
              <a:buFont typeface="Arial" panose="020B0604020202020204" pitchFamily="34" charset="0"/>
              <a:buChar char="•"/>
            </a:pPr>
            <a:r>
              <a:rPr lang="en-GB" dirty="0" smtClean="0"/>
              <a:t>e.g. </a:t>
            </a:r>
            <a:r>
              <a:rPr lang="en-GB" smtClean="0"/>
              <a:t>Physics Simulation</a:t>
            </a:r>
            <a:endParaRPr lang="en-GB" dirty="0"/>
          </a:p>
        </p:txBody>
      </p:sp>
    </p:spTree>
    <p:extLst>
      <p:ext uri="{BB962C8B-B14F-4D97-AF65-F5344CB8AC3E}">
        <p14:creationId xmlns:p14="http://schemas.microsoft.com/office/powerpoint/2010/main" val="29097705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ster bg.png"/>
          <p:cNvPicPr>
            <a:picLocks noChangeAspect="1"/>
          </p:cNvPicPr>
          <p:nvPr/>
        </p:nvPicPr>
        <p:blipFill>
          <a:blip r:embed="rId3" cstate="email">
            <a:alphaModFix amt="42000"/>
            <a:extLst>
              <a:ext uri="{28A0092B-C50C-407E-A947-70E740481C1C}">
                <a14:useLocalDpi xmlns:a14="http://schemas.microsoft.com/office/drawing/2010/main"/>
              </a:ext>
            </a:extLst>
          </a:blip>
          <a:stretch>
            <a:fillRect/>
          </a:stretch>
        </p:blipFill>
        <p:spPr>
          <a:xfrm>
            <a:off x="0" y="-1"/>
            <a:ext cx="9144000" cy="4675910"/>
          </a:xfrm>
          <a:prstGeom prst="rect">
            <a:avLst/>
          </a:prstGeom>
        </p:spPr>
      </p:pic>
      <p:sp>
        <p:nvSpPr>
          <p:cNvPr id="10" name="Content Placeholder 9"/>
          <p:cNvSpPr>
            <a:spLocks noGrp="1"/>
          </p:cNvSpPr>
          <p:nvPr>
            <p:ph idx="1"/>
          </p:nvPr>
        </p:nvSpPr>
        <p:spPr>
          <a:xfrm>
            <a:off x="155122" y="927768"/>
            <a:ext cx="4531178" cy="3543300"/>
          </a:xfrm>
        </p:spPr>
        <p:txBody>
          <a:bodyPr>
            <a:normAutofit fontScale="92500" lnSpcReduction="10000"/>
          </a:bodyPr>
          <a:lstStyle/>
          <a:p>
            <a:pPr eaLnBrk="0" hangingPunct="0">
              <a:buFont typeface="Arial" pitchFamily="34" charset="0"/>
              <a:buChar char="•"/>
              <a:defRPr/>
            </a:pPr>
            <a:r>
              <a:rPr lang="en-GB" sz="1500" b="1" dirty="0">
                <a:solidFill>
                  <a:schemeClr val="tx1">
                    <a:lumMod val="50000"/>
                  </a:schemeClr>
                </a:solidFill>
                <a:latin typeface="Arial" pitchFamily="34" charset="0"/>
                <a:cs typeface="Arial" pitchFamily="34" charset="0"/>
              </a:rPr>
              <a:t>A science – industry partnership to drive R&amp;D and innovation with over a decade of success</a:t>
            </a:r>
            <a:br>
              <a:rPr lang="en-GB" sz="1500" b="1" dirty="0">
                <a:solidFill>
                  <a:schemeClr val="tx1">
                    <a:lumMod val="50000"/>
                  </a:schemeClr>
                </a:solidFill>
                <a:latin typeface="Arial" pitchFamily="34" charset="0"/>
                <a:cs typeface="Arial" pitchFamily="34" charset="0"/>
              </a:rPr>
            </a:br>
            <a:endParaRPr lang="en-GB" sz="1500" b="1" dirty="0">
              <a:solidFill>
                <a:schemeClr val="tx1">
                  <a:lumMod val="50000"/>
                </a:schemeClr>
              </a:solidFill>
              <a:latin typeface="Arial" pitchFamily="34" charset="0"/>
              <a:cs typeface="Arial" pitchFamily="34" charset="0"/>
            </a:endParaRPr>
          </a:p>
          <a:p>
            <a:pPr eaLnBrk="0" hangingPunct="0">
              <a:buFont typeface="Arial" pitchFamily="34" charset="0"/>
              <a:buChar char="•"/>
              <a:defRPr/>
            </a:pPr>
            <a:r>
              <a:rPr lang="en-GB" sz="1500" b="1" dirty="0">
                <a:solidFill>
                  <a:schemeClr val="tx1">
                    <a:lumMod val="50000"/>
                  </a:schemeClr>
                </a:solidFill>
                <a:latin typeface="Arial" pitchFamily="34" charset="0"/>
                <a:cs typeface="Arial" pitchFamily="34" charset="0"/>
              </a:rPr>
              <a:t>Evaluate state-of-the-art technologies in a challenging environment and improve them</a:t>
            </a:r>
            <a:br>
              <a:rPr lang="en-GB" sz="1500" b="1" dirty="0">
                <a:solidFill>
                  <a:schemeClr val="tx1">
                    <a:lumMod val="50000"/>
                  </a:schemeClr>
                </a:solidFill>
                <a:latin typeface="Arial" pitchFamily="34" charset="0"/>
                <a:cs typeface="Arial" pitchFamily="34" charset="0"/>
              </a:rPr>
            </a:br>
            <a:endParaRPr lang="en-GB" sz="1500" b="1" dirty="0">
              <a:solidFill>
                <a:schemeClr val="tx1">
                  <a:lumMod val="50000"/>
                </a:schemeClr>
              </a:solidFill>
              <a:latin typeface="Arial" pitchFamily="34" charset="0"/>
              <a:cs typeface="Arial" pitchFamily="34" charset="0"/>
            </a:endParaRPr>
          </a:p>
          <a:p>
            <a:pPr eaLnBrk="0" hangingPunct="0">
              <a:buFont typeface="Arial" pitchFamily="34" charset="0"/>
              <a:buChar char="•"/>
              <a:defRPr/>
            </a:pPr>
            <a:r>
              <a:rPr lang="en-GB" sz="1500" b="1" dirty="0">
                <a:solidFill>
                  <a:schemeClr val="tx1">
                    <a:lumMod val="50000"/>
                  </a:schemeClr>
                </a:solidFill>
                <a:latin typeface="Arial" pitchFamily="34" charset="0"/>
                <a:cs typeface="Arial" pitchFamily="34" charset="0"/>
              </a:rPr>
              <a:t>Test in a research environment today what will be used in many business sectors tomorrow</a:t>
            </a:r>
            <a:br>
              <a:rPr lang="en-GB" sz="1500" b="1" dirty="0">
                <a:solidFill>
                  <a:schemeClr val="tx1">
                    <a:lumMod val="50000"/>
                  </a:schemeClr>
                </a:solidFill>
                <a:latin typeface="Arial" pitchFamily="34" charset="0"/>
                <a:cs typeface="Arial" pitchFamily="34" charset="0"/>
              </a:rPr>
            </a:br>
            <a:endParaRPr lang="en-GB" sz="1500" b="1" dirty="0">
              <a:solidFill>
                <a:schemeClr val="tx1">
                  <a:lumMod val="50000"/>
                </a:schemeClr>
              </a:solidFill>
              <a:latin typeface="Arial" pitchFamily="34" charset="0"/>
              <a:cs typeface="Arial" pitchFamily="34" charset="0"/>
            </a:endParaRPr>
          </a:p>
          <a:p>
            <a:pPr eaLnBrk="0" hangingPunct="0">
              <a:buFont typeface="Arial" pitchFamily="34" charset="0"/>
              <a:buChar char="•"/>
              <a:defRPr/>
            </a:pPr>
            <a:r>
              <a:rPr lang="en-GB" sz="1500" b="1" dirty="0">
                <a:solidFill>
                  <a:schemeClr val="tx1">
                    <a:lumMod val="50000"/>
                  </a:schemeClr>
                </a:solidFill>
                <a:latin typeface="Arial" pitchFamily="34" charset="0"/>
                <a:cs typeface="Arial" pitchFamily="34" charset="0"/>
              </a:rPr>
              <a:t>Train next generation of engineers/employees</a:t>
            </a:r>
          </a:p>
          <a:p>
            <a:pPr eaLnBrk="0" hangingPunct="0">
              <a:buFont typeface="Arial" pitchFamily="34" charset="0"/>
              <a:buChar char="•"/>
              <a:defRPr/>
            </a:pPr>
            <a:endParaRPr lang="en-GB" sz="1500" b="1" dirty="0">
              <a:solidFill>
                <a:schemeClr val="tx1">
                  <a:lumMod val="50000"/>
                </a:schemeClr>
              </a:solidFill>
              <a:latin typeface="Arial" pitchFamily="34" charset="0"/>
              <a:cs typeface="Arial" pitchFamily="34" charset="0"/>
            </a:endParaRPr>
          </a:p>
          <a:p>
            <a:pPr eaLnBrk="0" hangingPunct="0">
              <a:buFont typeface="Arial" pitchFamily="34" charset="0"/>
              <a:buChar char="•"/>
              <a:defRPr/>
            </a:pPr>
            <a:r>
              <a:rPr lang="en-GB" sz="1500" b="1" dirty="0">
                <a:solidFill>
                  <a:schemeClr val="tx1">
                    <a:lumMod val="50000"/>
                  </a:schemeClr>
                </a:solidFill>
                <a:latin typeface="Arial" pitchFamily="34" charset="0"/>
                <a:cs typeface="Arial" pitchFamily="34" charset="0"/>
              </a:rPr>
              <a:t>Disseminate results and outreach to new audiences</a:t>
            </a:r>
          </a:p>
        </p:txBody>
      </p:sp>
      <p:sp>
        <p:nvSpPr>
          <p:cNvPr id="9" name="Title 8"/>
          <p:cNvSpPr>
            <a:spLocks noGrp="1"/>
          </p:cNvSpPr>
          <p:nvPr>
            <p:ph type="title"/>
          </p:nvPr>
        </p:nvSpPr>
        <p:spPr/>
        <p:txBody>
          <a:bodyPr>
            <a:noAutofit/>
          </a:bodyPr>
          <a:lstStyle/>
          <a:p>
            <a:r>
              <a:rPr lang="en-GB" sz="4000" dirty="0" smtClean="0">
                <a:latin typeface="Arial" pitchFamily="34" charset="0"/>
                <a:cs typeface="Arial" pitchFamily="34" charset="0"/>
              </a:rPr>
              <a:t>CERN openlab in a nutshell</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25583420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Virtuous Cycle</a:t>
            </a:r>
            <a:endParaRPr lang="en-GB" sz="4000" dirty="0">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7417234"/>
              </p:ext>
            </p:extLst>
          </p:nvPr>
        </p:nvGraphicFramePr>
        <p:xfrm>
          <a:off x="374366" y="1005840"/>
          <a:ext cx="4939911" cy="3307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404588" y="2027229"/>
            <a:ext cx="3467176" cy="923330"/>
          </a:xfrm>
          <a:prstGeom prst="rect">
            <a:avLst/>
          </a:prstGeom>
          <a:noFill/>
        </p:spPr>
        <p:txBody>
          <a:bodyPr wrap="square" rtlCol="0">
            <a:spAutoFit/>
          </a:bodyPr>
          <a:lstStyle/>
          <a:p>
            <a:r>
              <a:rPr lang="en-US" dirty="0">
                <a:latin typeface="Arial" pitchFamily="34" charset="0"/>
                <a:ea typeface="+mj-ea"/>
                <a:cs typeface="Arial" pitchFamily="34" charset="0"/>
              </a:rPr>
              <a:t>A public-private partnership between the research community and </a:t>
            </a:r>
            <a:r>
              <a:rPr lang="en-US" dirty="0" smtClean="0">
                <a:latin typeface="Arial" pitchFamily="34" charset="0"/>
                <a:ea typeface="+mj-ea"/>
                <a:cs typeface="Arial" pitchFamily="34" charset="0"/>
              </a:rPr>
              <a:t>industry</a:t>
            </a:r>
          </a:p>
        </p:txBody>
      </p:sp>
    </p:spTree>
    <p:extLst>
      <p:ext uri="{BB962C8B-B14F-4D97-AF65-F5344CB8AC3E}">
        <p14:creationId xmlns:p14="http://schemas.microsoft.com/office/powerpoint/2010/main" val="22924591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Tests in Rackspace Public Cloud</a:t>
            </a:r>
            <a:endParaRPr lang="en-GB" sz="4000" dirty="0"/>
          </a:p>
        </p:txBody>
      </p:sp>
      <p:sp>
        <p:nvSpPr>
          <p:cNvPr id="3" name="Content Placeholder 2"/>
          <p:cNvSpPr>
            <a:spLocks noGrp="1"/>
          </p:cNvSpPr>
          <p:nvPr>
            <p:ph idx="1"/>
          </p:nvPr>
        </p:nvSpPr>
        <p:spPr/>
        <p:txBody>
          <a:bodyPr>
            <a:normAutofit/>
          </a:bodyPr>
          <a:lstStyle/>
          <a:p>
            <a:r>
              <a:rPr lang="en-GB" dirty="0" smtClean="0"/>
              <a:t>Ran 6,288 virtual machines through the Rackspace public cloud, 6 hours for each</a:t>
            </a:r>
          </a:p>
          <a:p>
            <a:r>
              <a:rPr lang="en-GB" dirty="0" smtClean="0"/>
              <a:t>Simulation workloads</a:t>
            </a:r>
          </a:p>
          <a:p>
            <a:pPr lvl="1"/>
            <a:r>
              <a:rPr lang="en-GB" dirty="0" smtClean="0"/>
              <a:t>High CPU</a:t>
            </a:r>
          </a:p>
          <a:p>
            <a:pPr lvl="1"/>
            <a:r>
              <a:rPr lang="en-GB" dirty="0" smtClean="0"/>
              <a:t>Low Disk I/O</a:t>
            </a:r>
          </a:p>
          <a:p>
            <a:pPr lvl="1"/>
            <a:r>
              <a:rPr lang="en-GB" dirty="0" smtClean="0"/>
              <a:t>Very low network I/O</a:t>
            </a:r>
          </a:p>
        </p:txBody>
      </p:sp>
    </p:spTree>
    <p:extLst>
      <p:ext uri="{BB962C8B-B14F-4D97-AF65-F5344CB8AC3E}">
        <p14:creationId xmlns:p14="http://schemas.microsoft.com/office/powerpoint/2010/main" val="17750246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3392234" y="1832652"/>
            <a:ext cx="2462108" cy="1162846"/>
            <a:chOff x="1431160" y="3118109"/>
            <a:chExt cx="4150955" cy="2255352"/>
          </a:xfrm>
        </p:grpSpPr>
        <p:pic>
          <p:nvPicPr>
            <p:cNvPr id="40" name="Picture 39"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41" name="Rectangle 40"/>
            <p:cNvSpPr/>
            <p:nvPr/>
          </p:nvSpPr>
          <p:spPr>
            <a:xfrm>
              <a:off x="2004710" y="3533104"/>
              <a:ext cx="2896525" cy="1074485"/>
            </a:xfrm>
            <a:prstGeom prst="rect">
              <a:avLst/>
            </a:prstGeom>
          </p:spPr>
          <p:txBody>
            <a:bodyPr wrap="square">
              <a:spAutoFit/>
            </a:bodyPr>
            <a:lstStyle/>
            <a:p>
              <a:pPr algn="ctr"/>
              <a:r>
                <a:rPr lang="en-US" sz="1500" dirty="0" smtClean="0"/>
                <a:t>IN2P3</a:t>
              </a:r>
            </a:p>
            <a:p>
              <a:pPr algn="ctr"/>
              <a:r>
                <a:rPr lang="en-US" sz="1500" dirty="0" smtClean="0"/>
                <a:t>Lyon</a:t>
              </a:r>
              <a:endParaRPr lang="en-US" sz="1500" dirty="0"/>
            </a:p>
          </p:txBody>
        </p:sp>
      </p:grpSp>
      <p:sp>
        <p:nvSpPr>
          <p:cNvPr id="2" name="Title 1"/>
          <p:cNvSpPr>
            <a:spLocks noGrp="1"/>
          </p:cNvSpPr>
          <p:nvPr>
            <p:ph type="title"/>
          </p:nvPr>
        </p:nvSpPr>
        <p:spPr/>
        <p:txBody>
          <a:bodyPr>
            <a:normAutofit/>
          </a:bodyPr>
          <a:lstStyle/>
          <a:p>
            <a:r>
              <a:rPr lang="en-GB" sz="4000" dirty="0" smtClean="0"/>
              <a:t>Cloud Resources are Isolated</a:t>
            </a:r>
            <a:endParaRPr lang="en-GB" sz="4000" dirty="0"/>
          </a:p>
        </p:txBody>
      </p:sp>
      <p:grpSp>
        <p:nvGrpSpPr>
          <p:cNvPr id="20" name="Group 19"/>
          <p:cNvGrpSpPr/>
          <p:nvPr/>
        </p:nvGrpSpPr>
        <p:grpSpPr>
          <a:xfrm>
            <a:off x="567115" y="1057130"/>
            <a:ext cx="2538035" cy="1172814"/>
            <a:chOff x="1431160" y="3118109"/>
            <a:chExt cx="4150955" cy="2255352"/>
          </a:xfrm>
        </p:grpSpPr>
        <p:pic>
          <p:nvPicPr>
            <p:cNvPr id="21" name="Picture 20" descr="12976024071239167058cloud2-hi.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22" name="Rectangle 21"/>
            <p:cNvSpPr/>
            <p:nvPr/>
          </p:nvSpPr>
          <p:spPr>
            <a:xfrm>
              <a:off x="2004712" y="3533106"/>
              <a:ext cx="2896524" cy="1065353"/>
            </a:xfrm>
            <a:prstGeom prst="rect">
              <a:avLst/>
            </a:prstGeom>
          </p:spPr>
          <p:txBody>
            <a:bodyPr wrap="square">
              <a:spAutoFit/>
            </a:bodyPr>
            <a:lstStyle/>
            <a:p>
              <a:pPr algn="ctr"/>
              <a:r>
                <a:rPr lang="en-US" sz="1500" dirty="0" smtClean="0"/>
                <a:t>Public Cloud such as Rackspace</a:t>
              </a:r>
              <a:endParaRPr lang="en-US" sz="1500" dirty="0"/>
            </a:p>
          </p:txBody>
        </p:sp>
      </p:grpSp>
      <p:grpSp>
        <p:nvGrpSpPr>
          <p:cNvPr id="23" name="Group 22"/>
          <p:cNvGrpSpPr/>
          <p:nvPr/>
        </p:nvGrpSpPr>
        <p:grpSpPr>
          <a:xfrm>
            <a:off x="643042" y="3102482"/>
            <a:ext cx="2462108" cy="1162846"/>
            <a:chOff x="1431160" y="3118109"/>
            <a:chExt cx="4150955" cy="2255352"/>
          </a:xfrm>
        </p:grpSpPr>
        <p:pic>
          <p:nvPicPr>
            <p:cNvPr id="24" name="Picture 23"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25" name="Rectangle 24"/>
            <p:cNvSpPr/>
            <p:nvPr/>
          </p:nvSpPr>
          <p:spPr>
            <a:xfrm>
              <a:off x="2004710" y="3533104"/>
              <a:ext cx="2896525" cy="1522186"/>
            </a:xfrm>
            <a:prstGeom prst="rect">
              <a:avLst/>
            </a:prstGeom>
          </p:spPr>
          <p:txBody>
            <a:bodyPr wrap="square">
              <a:spAutoFit/>
            </a:bodyPr>
            <a:lstStyle/>
            <a:p>
              <a:pPr algn="ctr"/>
              <a:r>
                <a:rPr lang="en-US" sz="1500" dirty="0" smtClean="0"/>
                <a:t>CERN Private Cloud</a:t>
              </a:r>
            </a:p>
            <a:p>
              <a:pPr algn="ctr"/>
              <a:r>
                <a:rPr lang="en-US" sz="1500" dirty="0" smtClean="0"/>
                <a:t>22K cores</a:t>
              </a:r>
              <a:endParaRPr lang="en-US" sz="1500" dirty="0"/>
            </a:p>
          </p:txBody>
        </p:sp>
      </p:grpSp>
      <p:grpSp>
        <p:nvGrpSpPr>
          <p:cNvPr id="18" name="Group 17"/>
          <p:cNvGrpSpPr/>
          <p:nvPr/>
        </p:nvGrpSpPr>
        <p:grpSpPr>
          <a:xfrm>
            <a:off x="3377537" y="3102482"/>
            <a:ext cx="2462108" cy="1162846"/>
            <a:chOff x="1431160" y="3118109"/>
            <a:chExt cx="4150955" cy="2255352"/>
          </a:xfrm>
        </p:grpSpPr>
        <p:pic>
          <p:nvPicPr>
            <p:cNvPr id="19" name="Picture 18"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29" name="Rectangle 28"/>
            <p:cNvSpPr/>
            <p:nvPr/>
          </p:nvSpPr>
          <p:spPr>
            <a:xfrm>
              <a:off x="2004710" y="3533104"/>
              <a:ext cx="2896525" cy="1074485"/>
            </a:xfrm>
            <a:prstGeom prst="rect">
              <a:avLst/>
            </a:prstGeom>
          </p:spPr>
          <p:txBody>
            <a:bodyPr wrap="square">
              <a:spAutoFit/>
            </a:bodyPr>
            <a:lstStyle/>
            <a:p>
              <a:pPr algn="ctr"/>
              <a:r>
                <a:rPr lang="en-US" sz="1500" dirty="0" smtClean="0"/>
                <a:t>ATLAS Trigger</a:t>
              </a:r>
            </a:p>
            <a:p>
              <a:pPr algn="ctr"/>
              <a:r>
                <a:rPr lang="en-US" sz="1500" dirty="0" smtClean="0"/>
                <a:t>28K cores</a:t>
              </a:r>
              <a:endParaRPr lang="en-US" sz="1500" dirty="0"/>
            </a:p>
          </p:txBody>
        </p:sp>
      </p:grpSp>
      <p:grpSp>
        <p:nvGrpSpPr>
          <p:cNvPr id="30" name="Group 29"/>
          <p:cNvGrpSpPr/>
          <p:nvPr/>
        </p:nvGrpSpPr>
        <p:grpSpPr>
          <a:xfrm>
            <a:off x="6112032" y="3102482"/>
            <a:ext cx="2462108" cy="1162846"/>
            <a:chOff x="1431160" y="3118109"/>
            <a:chExt cx="4150955" cy="2255352"/>
          </a:xfrm>
        </p:grpSpPr>
        <p:pic>
          <p:nvPicPr>
            <p:cNvPr id="31" name="Picture 30"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32" name="Rectangle 31"/>
            <p:cNvSpPr/>
            <p:nvPr/>
          </p:nvSpPr>
          <p:spPr>
            <a:xfrm>
              <a:off x="2004710" y="3533104"/>
              <a:ext cx="2896525" cy="1074485"/>
            </a:xfrm>
            <a:prstGeom prst="rect">
              <a:avLst/>
            </a:prstGeom>
          </p:spPr>
          <p:txBody>
            <a:bodyPr wrap="square">
              <a:spAutoFit/>
            </a:bodyPr>
            <a:lstStyle/>
            <a:p>
              <a:pPr algn="ctr"/>
              <a:r>
                <a:rPr lang="en-US" sz="1500" dirty="0" smtClean="0"/>
                <a:t>CMS Trigger</a:t>
              </a:r>
            </a:p>
            <a:p>
              <a:pPr algn="ctr"/>
              <a:r>
                <a:rPr lang="en-US" sz="1500" dirty="0" smtClean="0"/>
                <a:t>12K cores</a:t>
              </a:r>
              <a:endParaRPr lang="en-US" sz="1500" dirty="0"/>
            </a:p>
          </p:txBody>
        </p:sp>
      </p:grpSp>
      <p:grpSp>
        <p:nvGrpSpPr>
          <p:cNvPr id="42" name="Group 41"/>
          <p:cNvGrpSpPr/>
          <p:nvPr/>
        </p:nvGrpSpPr>
        <p:grpSpPr>
          <a:xfrm>
            <a:off x="3679318" y="1489371"/>
            <a:ext cx="2462108" cy="1162846"/>
            <a:chOff x="1431160" y="3118109"/>
            <a:chExt cx="4150955" cy="2255352"/>
          </a:xfrm>
        </p:grpSpPr>
        <p:pic>
          <p:nvPicPr>
            <p:cNvPr id="43" name="Picture 42"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44" name="Rectangle 43"/>
            <p:cNvSpPr/>
            <p:nvPr/>
          </p:nvSpPr>
          <p:spPr>
            <a:xfrm>
              <a:off x="2004710" y="3533104"/>
              <a:ext cx="2896525" cy="1074485"/>
            </a:xfrm>
            <a:prstGeom prst="rect">
              <a:avLst/>
            </a:prstGeom>
          </p:spPr>
          <p:txBody>
            <a:bodyPr wrap="square">
              <a:spAutoFit/>
            </a:bodyPr>
            <a:lstStyle/>
            <a:p>
              <a:pPr algn="ctr"/>
              <a:r>
                <a:rPr lang="en-US" sz="1500" dirty="0" smtClean="0"/>
                <a:t>Brookhaven National Labs</a:t>
              </a:r>
              <a:endParaRPr lang="en-US" sz="1500" dirty="0"/>
            </a:p>
          </p:txBody>
        </p:sp>
      </p:grpSp>
      <p:grpSp>
        <p:nvGrpSpPr>
          <p:cNvPr id="45" name="Group 44"/>
          <p:cNvGrpSpPr/>
          <p:nvPr/>
        </p:nvGrpSpPr>
        <p:grpSpPr>
          <a:xfrm>
            <a:off x="3960636" y="1075626"/>
            <a:ext cx="2462108" cy="1162846"/>
            <a:chOff x="1431160" y="3118109"/>
            <a:chExt cx="4150955" cy="2255352"/>
          </a:xfrm>
        </p:grpSpPr>
        <p:pic>
          <p:nvPicPr>
            <p:cNvPr id="48" name="Picture 47"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49" name="Rectangle 48"/>
            <p:cNvSpPr/>
            <p:nvPr/>
          </p:nvSpPr>
          <p:spPr>
            <a:xfrm>
              <a:off x="2004710" y="3533104"/>
              <a:ext cx="2896525" cy="1074485"/>
            </a:xfrm>
            <a:prstGeom prst="rect">
              <a:avLst/>
            </a:prstGeom>
          </p:spPr>
          <p:txBody>
            <a:bodyPr wrap="square">
              <a:spAutoFit/>
            </a:bodyPr>
            <a:lstStyle/>
            <a:p>
              <a:pPr algn="ctr"/>
              <a:r>
                <a:rPr lang="en-US" sz="1500" dirty="0" err="1" smtClean="0"/>
                <a:t>NecTAR</a:t>
              </a:r>
              <a:endParaRPr lang="en-US" sz="1500" dirty="0" smtClean="0"/>
            </a:p>
            <a:p>
              <a:pPr algn="ctr"/>
              <a:r>
                <a:rPr lang="en-US" sz="1500" dirty="0" smtClean="0"/>
                <a:t>Australia</a:t>
              </a:r>
              <a:endParaRPr lang="en-US" sz="1500" dirty="0"/>
            </a:p>
          </p:txBody>
        </p:sp>
      </p:grpSp>
      <p:grpSp>
        <p:nvGrpSpPr>
          <p:cNvPr id="53" name="Group 52"/>
          <p:cNvGrpSpPr/>
          <p:nvPr/>
        </p:nvGrpSpPr>
        <p:grpSpPr>
          <a:xfrm>
            <a:off x="4300833" y="661881"/>
            <a:ext cx="2462108" cy="1162846"/>
            <a:chOff x="1431160" y="3118109"/>
            <a:chExt cx="4150955" cy="2255352"/>
          </a:xfrm>
        </p:grpSpPr>
        <p:pic>
          <p:nvPicPr>
            <p:cNvPr id="54" name="Picture 53"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55" name="Rectangle 54"/>
            <p:cNvSpPr/>
            <p:nvPr/>
          </p:nvSpPr>
          <p:spPr>
            <a:xfrm>
              <a:off x="2004710" y="3533104"/>
              <a:ext cx="2896525" cy="1074485"/>
            </a:xfrm>
            <a:prstGeom prst="rect">
              <a:avLst/>
            </a:prstGeom>
          </p:spPr>
          <p:txBody>
            <a:bodyPr wrap="square">
              <a:spAutoFit/>
            </a:bodyPr>
            <a:lstStyle/>
            <a:p>
              <a:pPr algn="ctr"/>
              <a:r>
                <a:rPr lang="en-US" sz="1500" dirty="0" smtClean="0"/>
                <a:t>Many Others on Their Way</a:t>
              </a:r>
              <a:endParaRPr lang="en-US" sz="1500" dirty="0"/>
            </a:p>
          </p:txBody>
        </p:sp>
      </p:grpSp>
    </p:spTree>
    <p:extLst>
      <p:ext uri="{BB962C8B-B14F-4D97-AF65-F5344CB8AC3E}">
        <p14:creationId xmlns:p14="http://schemas.microsoft.com/office/powerpoint/2010/main" val="1795943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CERN/Rackspace </a:t>
            </a:r>
            <a:r>
              <a:rPr lang="en-US" sz="3600" dirty="0" err="1"/>
              <a:t>O</a:t>
            </a:r>
            <a:r>
              <a:rPr lang="en-US" sz="3600" dirty="0" err="1" smtClean="0"/>
              <a:t>penlab</a:t>
            </a:r>
            <a:r>
              <a:rPr lang="en-US" sz="3600" dirty="0" smtClean="0"/>
              <a:t> project</a:t>
            </a:r>
            <a:endParaRPr lang="en-US" sz="3600" dirty="0"/>
          </a:p>
        </p:txBody>
      </p:sp>
      <p:sp>
        <p:nvSpPr>
          <p:cNvPr id="3" name="Content Placeholder 2"/>
          <p:cNvSpPr>
            <a:spLocks noGrp="1"/>
          </p:cNvSpPr>
          <p:nvPr>
            <p:ph idx="1"/>
          </p:nvPr>
        </p:nvSpPr>
        <p:spPr/>
        <p:txBody>
          <a:bodyPr>
            <a:normAutofit/>
          </a:bodyPr>
          <a:lstStyle/>
          <a:p>
            <a:r>
              <a:rPr lang="en-US" sz="2200" dirty="0" smtClean="0"/>
              <a:t>Kicked off 1 October 2013</a:t>
            </a:r>
            <a:r>
              <a:rPr lang="en-US" sz="2200" dirty="0" smtClean="0">
                <a:effectLst/>
              </a:rPr>
              <a:t> </a:t>
            </a:r>
            <a:endParaRPr lang="en-US" sz="2200" dirty="0" smtClean="0"/>
          </a:p>
          <a:p>
            <a:r>
              <a:rPr lang="en-US" sz="2200" dirty="0" smtClean="0"/>
              <a:t>Full time developer working within </a:t>
            </a:r>
            <a:r>
              <a:rPr lang="en-US" sz="2200" dirty="0" err="1" smtClean="0"/>
              <a:t>OpenStack</a:t>
            </a:r>
            <a:r>
              <a:rPr lang="en-US" sz="2200" dirty="0" smtClean="0"/>
              <a:t> community on this project</a:t>
            </a:r>
          </a:p>
          <a:p>
            <a:endParaRPr lang="en-US" sz="2200" dirty="0" smtClean="0"/>
          </a:p>
          <a:p>
            <a:endParaRPr lang="en-US" sz="2200" dirty="0"/>
          </a:p>
          <a:p>
            <a:endParaRPr lang="en-US" sz="2200" dirty="0" smtClean="0"/>
          </a:p>
          <a:p>
            <a:r>
              <a:rPr lang="en-US" sz="2200" dirty="0" smtClean="0"/>
              <a:t>Project success = </a:t>
            </a:r>
            <a:r>
              <a:rPr lang="en-US" sz="2200" b="1" dirty="0"/>
              <a:t>Demonstration of federated identity and aggregated services between a Rackspace Private Cloud at CERN and </a:t>
            </a:r>
            <a:r>
              <a:rPr lang="en-US" sz="2200" b="1" i="1" dirty="0"/>
              <a:t>at least </a:t>
            </a:r>
            <a:r>
              <a:rPr lang="en-US" sz="2200" b="1" dirty="0"/>
              <a:t>one other cloud</a:t>
            </a:r>
            <a:r>
              <a:rPr lang="en-US" sz="2200" dirty="0"/>
              <a:t>.</a:t>
            </a:r>
          </a:p>
          <a:p>
            <a:pPr lvl="1"/>
            <a:endParaRPr lang="en-US" sz="1800" dirty="0"/>
          </a:p>
        </p:txBody>
      </p:sp>
      <p:pic>
        <p:nvPicPr>
          <p:cNvPr id="4" name="Picture 3" descr="denis-s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7688" y="1850714"/>
            <a:ext cx="1509312" cy="1509312"/>
          </a:xfrm>
          <a:prstGeom prst="rect">
            <a:avLst/>
          </a:prstGeom>
        </p:spPr>
      </p:pic>
    </p:spTree>
    <p:extLst>
      <p:ext uri="{BB962C8B-B14F-4D97-AF65-F5344CB8AC3E}">
        <p14:creationId xmlns:p14="http://schemas.microsoft.com/office/powerpoint/2010/main" val="3908093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13508"/>
            <a:ext cx="9268983" cy="4643468"/>
            <a:chOff x="81407" y="1583157"/>
            <a:chExt cx="9316969" cy="5099341"/>
          </a:xfrm>
        </p:grpSpPr>
        <p:pic>
          <p:nvPicPr>
            <p:cNvPr id="17" name="Picture 16" descr="Spiral-Galaxy-M81.jpg"/>
            <p:cNvPicPr>
              <a:picLocks/>
            </p:cNvPicPr>
            <p:nvPr/>
          </p:nvPicPr>
          <p:blipFill>
            <a:blip r:embed="rId2" cstate="email">
              <a:extLst>
                <a:ext uri="{28A0092B-C50C-407E-A947-70E740481C1C}">
                  <a14:useLocalDpi xmlns:a14="http://schemas.microsoft.com/office/drawing/2010/main"/>
                </a:ext>
              </a:extLst>
            </a:blip>
            <a:stretch>
              <a:fillRect/>
            </a:stretch>
          </p:blipFill>
          <p:spPr>
            <a:xfrm>
              <a:off x="81407" y="1583157"/>
              <a:ext cx="4680000" cy="5084507"/>
            </a:xfrm>
            <a:prstGeom prst="rect">
              <a:avLst/>
            </a:prstGeom>
            <a:effectLst/>
          </p:spPr>
        </p:pic>
        <p:pic>
          <p:nvPicPr>
            <p:cNvPr id="18" name="Picture 17" descr="Spiral-Galaxy-M81.jpg"/>
            <p:cNvPicPr preferRelativeResize="0">
              <a:picLocks/>
            </p:cNvPicPr>
            <p:nvPr/>
          </p:nvPicPr>
          <p:blipFill>
            <a:blip r:embed="rId3" cstate="email">
              <a:extLst>
                <a:ext uri="{BEBA8EAE-BF5A-486C-A8C5-ECC9F3942E4B}">
                  <a14:imgProps xmlns:a14="http://schemas.microsoft.com/office/drawing/2010/main">
                    <a14:imgLayer r:embed="rId4">
                      <a14:imgEffect>
                        <a14:colorTemperature colorTemp="2500"/>
                      </a14:imgEffect>
                    </a14:imgLayer>
                  </a14:imgProps>
                </a:ext>
                <a:ext uri="{28A0092B-C50C-407E-A947-70E740481C1C}">
                  <a14:useLocalDpi xmlns:a14="http://schemas.microsoft.com/office/drawing/2010/main"/>
                </a:ext>
              </a:extLst>
            </a:blip>
            <a:stretch>
              <a:fillRect/>
            </a:stretch>
          </p:blipFill>
          <p:spPr>
            <a:xfrm>
              <a:off x="4675657" y="1597991"/>
              <a:ext cx="4722719" cy="5084507"/>
            </a:xfrm>
            <a:prstGeom prst="rect">
              <a:avLst/>
            </a:prstGeom>
            <a:effectLst/>
            <a:scene3d>
              <a:camera prst="orthographicFront">
                <a:rot lat="10800000" lon="0" rev="0"/>
              </a:camera>
              <a:lightRig rig="threePt" dir="t"/>
            </a:scene3d>
          </p:spPr>
        </p:pic>
      </p:grpSp>
      <p:sp>
        <p:nvSpPr>
          <p:cNvPr id="2" name="Title 1"/>
          <p:cNvSpPr>
            <a:spLocks noGrp="1"/>
          </p:cNvSpPr>
          <p:nvPr>
            <p:ph type="title"/>
          </p:nvPr>
        </p:nvSpPr>
        <p:spPr/>
        <p:txBody>
          <a:bodyPr>
            <a:normAutofit/>
          </a:bodyPr>
          <a:lstStyle/>
          <a:p>
            <a:r>
              <a:rPr lang="en-GB" dirty="0" err="1">
                <a:solidFill>
                  <a:schemeClr val="bg1"/>
                </a:solidFill>
              </a:rPr>
              <a:t>O</a:t>
            </a:r>
            <a:r>
              <a:rPr lang="en-GB" sz="4000" dirty="0" err="1" smtClean="0">
                <a:solidFill>
                  <a:schemeClr val="bg1"/>
                </a:solidFill>
              </a:rPr>
              <a:t>penlab</a:t>
            </a:r>
            <a:r>
              <a:rPr lang="en-GB" sz="4000" dirty="0" smtClean="0">
                <a:solidFill>
                  <a:schemeClr val="bg1"/>
                </a:solidFill>
              </a:rPr>
              <a:t> Use Cases</a:t>
            </a:r>
            <a:endParaRPr lang="en-GB" sz="4000" dirty="0">
              <a:solidFill>
                <a:schemeClr val="bg1"/>
              </a:solidFill>
            </a:endParaRPr>
          </a:p>
        </p:txBody>
      </p:sp>
      <p:grpSp>
        <p:nvGrpSpPr>
          <p:cNvPr id="20" name="Group 19"/>
          <p:cNvGrpSpPr/>
          <p:nvPr/>
        </p:nvGrpSpPr>
        <p:grpSpPr>
          <a:xfrm>
            <a:off x="1205290" y="1397816"/>
            <a:ext cx="2538035" cy="1172814"/>
            <a:chOff x="1431160" y="3118109"/>
            <a:chExt cx="4150955" cy="2255352"/>
          </a:xfrm>
        </p:grpSpPr>
        <p:pic>
          <p:nvPicPr>
            <p:cNvPr id="21" name="Picture 20" descr="12976024071239167058cloud2-hi.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22" name="Rectangle 21"/>
            <p:cNvSpPr/>
            <p:nvPr/>
          </p:nvSpPr>
          <p:spPr>
            <a:xfrm>
              <a:off x="2004711" y="3533105"/>
              <a:ext cx="2896524" cy="738664"/>
            </a:xfrm>
            <a:prstGeom prst="rect">
              <a:avLst/>
            </a:prstGeom>
          </p:spPr>
          <p:txBody>
            <a:bodyPr wrap="square">
              <a:spAutoFit/>
            </a:bodyPr>
            <a:lstStyle/>
            <a:p>
              <a:pPr algn="ctr"/>
              <a:r>
                <a:rPr lang="en-US" sz="1500" dirty="0" smtClean="0"/>
                <a:t>Rackspace Public Cloud</a:t>
              </a:r>
              <a:endParaRPr lang="en-US" sz="1500" dirty="0"/>
            </a:p>
          </p:txBody>
        </p:sp>
      </p:grpSp>
      <p:grpSp>
        <p:nvGrpSpPr>
          <p:cNvPr id="23" name="Group 22"/>
          <p:cNvGrpSpPr/>
          <p:nvPr/>
        </p:nvGrpSpPr>
        <p:grpSpPr>
          <a:xfrm>
            <a:off x="3297064" y="3135487"/>
            <a:ext cx="2462108" cy="1162846"/>
            <a:chOff x="1431160" y="3118109"/>
            <a:chExt cx="4150955" cy="2255352"/>
          </a:xfrm>
        </p:grpSpPr>
        <p:pic>
          <p:nvPicPr>
            <p:cNvPr id="24" name="Picture 23" descr="12976024071239167058cloud2-hi.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25" name="Rectangle 24"/>
            <p:cNvSpPr/>
            <p:nvPr/>
          </p:nvSpPr>
          <p:spPr>
            <a:xfrm>
              <a:off x="2004710" y="3533104"/>
              <a:ext cx="2896525" cy="1074485"/>
            </a:xfrm>
            <a:prstGeom prst="rect">
              <a:avLst/>
            </a:prstGeom>
          </p:spPr>
          <p:txBody>
            <a:bodyPr wrap="square">
              <a:spAutoFit/>
            </a:bodyPr>
            <a:lstStyle/>
            <a:p>
              <a:pPr algn="ctr"/>
              <a:r>
                <a:rPr lang="en-US" sz="1500" dirty="0" smtClean="0"/>
                <a:t>CERN Private Cloud</a:t>
              </a:r>
              <a:endParaRPr lang="en-US" sz="1500" dirty="0"/>
            </a:p>
          </p:txBody>
        </p:sp>
      </p:grpSp>
      <p:grpSp>
        <p:nvGrpSpPr>
          <p:cNvPr id="26" name="Group 25"/>
          <p:cNvGrpSpPr/>
          <p:nvPr/>
        </p:nvGrpSpPr>
        <p:grpSpPr>
          <a:xfrm>
            <a:off x="5157892" y="1397816"/>
            <a:ext cx="2462108" cy="1268741"/>
            <a:chOff x="1431160" y="3118109"/>
            <a:chExt cx="4150955" cy="2460737"/>
          </a:xfrm>
        </p:grpSpPr>
        <p:pic>
          <p:nvPicPr>
            <p:cNvPr id="27" name="Picture 26" descr="12976024071239167058cloud2-hi.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28" name="Rectangle 27"/>
            <p:cNvSpPr/>
            <p:nvPr/>
          </p:nvSpPr>
          <p:spPr>
            <a:xfrm>
              <a:off x="2004711" y="3533104"/>
              <a:ext cx="2896525" cy="2045742"/>
            </a:xfrm>
            <a:prstGeom prst="rect">
              <a:avLst/>
            </a:prstGeom>
          </p:spPr>
          <p:txBody>
            <a:bodyPr wrap="square">
              <a:spAutoFit/>
            </a:bodyPr>
            <a:lstStyle/>
            <a:p>
              <a:pPr algn="ctr"/>
              <a:r>
                <a:rPr lang="en-US" sz="1500" dirty="0" smtClean="0"/>
                <a:t>Rackspace Private Cloud @ CERN</a:t>
              </a:r>
              <a:endParaRPr lang="en-US" sz="1500" dirty="0"/>
            </a:p>
          </p:txBody>
        </p:sp>
      </p:grpSp>
      <p:cxnSp>
        <p:nvCxnSpPr>
          <p:cNvPr id="46" name="Straight Arrow Connector 45"/>
          <p:cNvCxnSpPr/>
          <p:nvPr/>
        </p:nvCxnSpPr>
        <p:spPr>
          <a:xfrm flipH="1">
            <a:off x="5695510" y="2581108"/>
            <a:ext cx="800100" cy="800100"/>
          </a:xfrm>
          <a:prstGeom prst="straightConnector1">
            <a:avLst/>
          </a:prstGeom>
          <a:ln>
            <a:solidFill>
              <a:schemeClr val="tx1">
                <a:lumMod val="65000"/>
                <a:lumOff val="35000"/>
              </a:schemeClr>
            </a:solidFill>
            <a:headEnd type="arrow"/>
            <a:tailEnd type="arrow"/>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a:off x="2647950" y="2560662"/>
            <a:ext cx="914400" cy="820546"/>
          </a:xfrm>
          <a:prstGeom prst="straightConnector1">
            <a:avLst/>
          </a:prstGeom>
          <a:ln>
            <a:solidFill>
              <a:schemeClr val="tx1">
                <a:lumMod val="65000"/>
                <a:lumOff val="35000"/>
              </a:schemeClr>
            </a:solidFill>
            <a:headEnd type="arrow"/>
            <a:tailEnd type="arrow"/>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flipH="1">
            <a:off x="3787204" y="1894521"/>
            <a:ext cx="1307026" cy="0"/>
          </a:xfrm>
          <a:prstGeom prst="straightConnector1">
            <a:avLst/>
          </a:prstGeom>
          <a:ln>
            <a:solidFill>
              <a:schemeClr val="tx1">
                <a:lumMod val="65000"/>
                <a:lumOff val="35000"/>
              </a:schemeClr>
            </a:solidFill>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746843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Goals for a year of joint research </a:t>
            </a:r>
            <a:endParaRPr lang="en-GB" sz="4000" dirty="0"/>
          </a:p>
        </p:txBody>
      </p:sp>
      <p:sp>
        <p:nvSpPr>
          <p:cNvPr id="3" name="Content Placeholder 2"/>
          <p:cNvSpPr>
            <a:spLocks noGrp="1"/>
          </p:cNvSpPr>
          <p:nvPr>
            <p:ph idx="1"/>
          </p:nvPr>
        </p:nvSpPr>
        <p:spPr/>
        <p:txBody>
          <a:bodyPr>
            <a:normAutofit/>
          </a:bodyPr>
          <a:lstStyle/>
          <a:p>
            <a:r>
              <a:rPr lang="en-GB" sz="2400" dirty="0" smtClean="0"/>
              <a:t>A reference architecture for federation of OpenStack clouds</a:t>
            </a:r>
          </a:p>
          <a:p>
            <a:r>
              <a:rPr lang="en-GB" sz="2400" dirty="0" smtClean="0"/>
              <a:t>Blueprints and code contributions to the open source communities</a:t>
            </a:r>
          </a:p>
          <a:p>
            <a:r>
              <a:rPr lang="en-GB" sz="2400" dirty="0" smtClean="0"/>
              <a:t>Presentations and white papers to allow others to build on our findings</a:t>
            </a:r>
            <a:endParaRPr lang="en-GB" sz="2400" dirty="0"/>
          </a:p>
        </p:txBody>
      </p:sp>
    </p:spTree>
    <p:extLst>
      <p:ext uri="{BB962C8B-B14F-4D97-AF65-F5344CB8AC3E}">
        <p14:creationId xmlns:p14="http://schemas.microsoft.com/office/powerpoint/2010/main" val="29997745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How?</a:t>
            </a:r>
            <a:endParaRPr lang="en-GB" sz="4400" dirty="0"/>
          </a:p>
        </p:txBody>
      </p:sp>
      <p:sp>
        <p:nvSpPr>
          <p:cNvPr id="3" name="Content Placeholder 2"/>
          <p:cNvSpPr>
            <a:spLocks noGrp="1"/>
          </p:cNvSpPr>
          <p:nvPr>
            <p:ph idx="1"/>
          </p:nvPr>
        </p:nvSpPr>
        <p:spPr/>
        <p:txBody>
          <a:bodyPr>
            <a:normAutofit lnSpcReduction="10000"/>
          </a:bodyPr>
          <a:lstStyle/>
          <a:p>
            <a:r>
              <a:rPr lang="en-GB" sz="2400" dirty="0" smtClean="0"/>
              <a:t>Deploy a Rackspace </a:t>
            </a:r>
            <a:r>
              <a:rPr lang="en-GB" sz="2400" dirty="0"/>
              <a:t>p</a:t>
            </a:r>
            <a:r>
              <a:rPr lang="en-GB" sz="2400" dirty="0" smtClean="0"/>
              <a:t>rivate cloud at CERN in parallel with the CERN Private cloud</a:t>
            </a:r>
          </a:p>
          <a:p>
            <a:r>
              <a:rPr lang="en-GB" sz="2400" dirty="0" smtClean="0"/>
              <a:t>Investigate OpenStack cloud federation in areas such as Authentication, Images, Networking and Metering</a:t>
            </a:r>
          </a:p>
          <a:p>
            <a:pPr lvl="1"/>
            <a:r>
              <a:rPr lang="en-GB" sz="2000" dirty="0" smtClean="0"/>
              <a:t>Architecture</a:t>
            </a:r>
          </a:p>
          <a:p>
            <a:pPr lvl="1"/>
            <a:r>
              <a:rPr lang="en-GB" sz="2000" dirty="0" smtClean="0"/>
              <a:t>Blueprints</a:t>
            </a:r>
          </a:p>
          <a:p>
            <a:pPr lvl="1"/>
            <a:r>
              <a:rPr lang="en-GB" sz="2000" dirty="0" smtClean="0"/>
              <a:t>Code and Configuration</a:t>
            </a:r>
          </a:p>
          <a:p>
            <a:r>
              <a:rPr lang="en-GB" sz="2400" dirty="0" smtClean="0"/>
              <a:t>Demonstrate burst workload from private clouds to Rackspace public cloud</a:t>
            </a:r>
          </a:p>
          <a:p>
            <a:endParaRPr lang="en-GB" dirty="0"/>
          </a:p>
        </p:txBody>
      </p:sp>
    </p:spTree>
    <p:extLst>
      <p:ext uri="{BB962C8B-B14F-4D97-AF65-F5344CB8AC3E}">
        <p14:creationId xmlns:p14="http://schemas.microsoft.com/office/powerpoint/2010/main" val="5354492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yriad Pro Light" pitchFamily="34" charset="0"/>
                <a:ea typeface="Dotum" pitchFamily="34" charset="-127"/>
                <a:cs typeface="Arial" pitchFamily="34" charset="0"/>
              </a:rPr>
              <a:t>Meet</a:t>
            </a:r>
            <a:r>
              <a:rPr lang="en-US" sz="4000" b="1" dirty="0" smtClean="0">
                <a:solidFill>
                  <a:srgbClr val="CC0000"/>
                </a:solidFill>
                <a:latin typeface="Myriad Pro Light" pitchFamily="34" charset="0"/>
                <a:ea typeface="Dotum" pitchFamily="34" charset="-127"/>
              </a:rPr>
              <a:t> </a:t>
            </a:r>
            <a:r>
              <a:rPr lang="en-US" sz="4000" b="1" dirty="0">
                <a:latin typeface="Myriad Pro Light" pitchFamily="34" charset="0"/>
                <a:ea typeface="Dotum" pitchFamily="34" charset="-127"/>
                <a:cs typeface="Arial" pitchFamily="34" charset="0"/>
              </a:rPr>
              <a:t>the Players</a:t>
            </a:r>
          </a:p>
        </p:txBody>
      </p:sp>
      <p:sp>
        <p:nvSpPr>
          <p:cNvPr id="8" name="TextBox 2"/>
          <p:cNvSpPr txBox="1">
            <a:spLocks noChangeArrowheads="1"/>
          </p:cNvSpPr>
          <p:nvPr/>
        </p:nvSpPr>
        <p:spPr bwMode="auto">
          <a:xfrm>
            <a:off x="391352" y="3486106"/>
            <a:ext cx="2222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200" dirty="0" smtClean="0">
                <a:latin typeface="+mn-lt"/>
              </a:rPr>
              <a:t>Head of Technical Strategy Rackspace</a:t>
            </a:r>
            <a:endParaRPr lang="en-US" sz="1200" dirty="0">
              <a:latin typeface="+mn-lt"/>
            </a:endParaRPr>
          </a:p>
          <a:p>
            <a:r>
              <a:rPr lang="en-US" sz="1200" dirty="0" smtClean="0">
                <a:latin typeface="+mn-lt"/>
              </a:rPr>
              <a:t>Lives in London, UK</a:t>
            </a:r>
          </a:p>
          <a:p>
            <a:r>
              <a:rPr lang="en-US" sz="1200" dirty="0" err="1" smtClean="0">
                <a:latin typeface="+mn-lt"/>
              </a:rPr>
              <a:t>toby.owen@rackspace.com</a:t>
            </a:r>
            <a:endParaRPr lang="en-US" sz="1200" dirty="0">
              <a:latin typeface="+mn-lt"/>
            </a:endParaRPr>
          </a:p>
        </p:txBody>
      </p:sp>
      <p:sp>
        <p:nvSpPr>
          <p:cNvPr id="9" name="Title 1"/>
          <p:cNvSpPr txBox="1">
            <a:spLocks/>
          </p:cNvSpPr>
          <p:nvPr/>
        </p:nvSpPr>
        <p:spPr bwMode="gray">
          <a:xfrm>
            <a:off x="476463" y="3142068"/>
            <a:ext cx="2060157" cy="398258"/>
          </a:xfrm>
          <a:prstGeom prst="rect">
            <a:avLst/>
          </a:prstGeom>
          <a:noFill/>
        </p:spPr>
        <p:txBody>
          <a:bodyPr vert="horz" lIns="0" tIns="0" rIns="0" bIns="0" rtlCol="0" anchor="b" anchorCtr="0">
            <a:noAutofit/>
          </a:bodyPr>
          <a:lstStyle>
            <a:lvl1pPr algn="l" defTabSz="914400" rtl="0" eaLnBrk="1" latinLnBrk="0" hangingPunct="1">
              <a:lnSpc>
                <a:spcPts val="3600"/>
              </a:lnSpc>
              <a:spcBef>
                <a:spcPct val="0"/>
              </a:spcBef>
              <a:buNone/>
              <a:defRPr sz="3200" b="1" kern="1200">
                <a:solidFill>
                  <a:schemeClr val="tx2"/>
                </a:solidFill>
                <a:latin typeface="Verdana" pitchFamily="34" charset="0"/>
                <a:ea typeface="+mj-ea"/>
                <a:cs typeface="Arial" pitchFamily="34" charset="0"/>
              </a:defRPr>
            </a:lvl1pPr>
          </a:lstStyle>
          <a:p>
            <a:r>
              <a:rPr lang="en-US" sz="2000" dirty="0" smtClean="0">
                <a:solidFill>
                  <a:schemeClr val="tx1"/>
                </a:solidFill>
                <a:latin typeface="Myriad Pro Light" pitchFamily="34" charset="0"/>
                <a:ea typeface="Dotum" pitchFamily="34" charset="-127"/>
              </a:rPr>
              <a:t>Toby Owen</a:t>
            </a:r>
            <a:endParaRPr lang="en-US" sz="2000" dirty="0">
              <a:solidFill>
                <a:schemeClr val="tx1"/>
              </a:solidFill>
              <a:latin typeface="Myriad Pro Light" pitchFamily="34" charset="0"/>
              <a:ea typeface="Dotum" pitchFamily="34" charset="-127"/>
            </a:endParaRPr>
          </a:p>
        </p:txBody>
      </p:sp>
      <p:sp>
        <p:nvSpPr>
          <p:cNvPr id="14" name="TextBox 2"/>
          <p:cNvSpPr txBox="1">
            <a:spLocks noChangeArrowheads="1"/>
          </p:cNvSpPr>
          <p:nvPr/>
        </p:nvSpPr>
        <p:spPr bwMode="auto">
          <a:xfrm>
            <a:off x="3397391" y="3486106"/>
            <a:ext cx="2222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200" dirty="0" smtClean="0">
                <a:latin typeface="+mn-lt"/>
              </a:rPr>
              <a:t>Head of Infrastructure Services, CERN</a:t>
            </a:r>
            <a:endParaRPr lang="en-US" sz="1200" dirty="0">
              <a:latin typeface="+mn-lt"/>
            </a:endParaRPr>
          </a:p>
          <a:p>
            <a:r>
              <a:rPr lang="en-US" sz="1200" dirty="0" smtClean="0">
                <a:latin typeface="+mn-lt"/>
              </a:rPr>
              <a:t>Lives in Geneva, Switzerland</a:t>
            </a:r>
          </a:p>
          <a:p>
            <a:r>
              <a:rPr lang="en-US" sz="1200" dirty="0" err="1">
                <a:latin typeface="+mn-lt"/>
              </a:rPr>
              <a:t>t</a:t>
            </a:r>
            <a:r>
              <a:rPr lang="en-US" sz="1200" dirty="0" err="1" smtClean="0">
                <a:latin typeface="+mn-lt"/>
              </a:rPr>
              <a:t>im.bell@cern.ch</a:t>
            </a:r>
            <a:endParaRPr lang="en-US" sz="1200" dirty="0">
              <a:latin typeface="+mn-lt"/>
            </a:endParaRPr>
          </a:p>
        </p:txBody>
      </p:sp>
      <p:sp>
        <p:nvSpPr>
          <p:cNvPr id="15" name="Title 1"/>
          <p:cNvSpPr txBox="1">
            <a:spLocks/>
          </p:cNvSpPr>
          <p:nvPr/>
        </p:nvSpPr>
        <p:spPr bwMode="gray">
          <a:xfrm>
            <a:off x="3482502" y="3142068"/>
            <a:ext cx="2060157" cy="398258"/>
          </a:xfrm>
          <a:prstGeom prst="rect">
            <a:avLst/>
          </a:prstGeom>
          <a:noFill/>
        </p:spPr>
        <p:txBody>
          <a:bodyPr vert="horz" lIns="0" tIns="0" rIns="0" bIns="0" rtlCol="0" anchor="b" anchorCtr="0">
            <a:noAutofit/>
          </a:bodyPr>
          <a:lstStyle>
            <a:lvl1pPr algn="l" defTabSz="914400" rtl="0" eaLnBrk="1" latinLnBrk="0" hangingPunct="1">
              <a:lnSpc>
                <a:spcPts val="3600"/>
              </a:lnSpc>
              <a:spcBef>
                <a:spcPct val="0"/>
              </a:spcBef>
              <a:buNone/>
              <a:defRPr sz="3200" b="1" kern="1200">
                <a:solidFill>
                  <a:schemeClr val="tx2"/>
                </a:solidFill>
                <a:latin typeface="Verdana" pitchFamily="34" charset="0"/>
                <a:ea typeface="+mj-ea"/>
                <a:cs typeface="Arial" pitchFamily="34" charset="0"/>
              </a:defRPr>
            </a:lvl1pPr>
          </a:lstStyle>
          <a:p>
            <a:r>
              <a:rPr lang="en-US" sz="2000" dirty="0" smtClean="0">
                <a:solidFill>
                  <a:schemeClr val="tx1"/>
                </a:solidFill>
                <a:latin typeface="Myriad Pro Light" pitchFamily="34" charset="0"/>
                <a:ea typeface="Dotum" pitchFamily="34" charset="-127"/>
              </a:rPr>
              <a:t>Tim Bell</a:t>
            </a:r>
            <a:endParaRPr lang="en-US" sz="2000" dirty="0">
              <a:solidFill>
                <a:schemeClr val="tx1"/>
              </a:solidFill>
              <a:latin typeface="Myriad Pro Light" pitchFamily="34" charset="0"/>
              <a:ea typeface="Dotum" pitchFamily="34" charset="-127"/>
            </a:endParaRPr>
          </a:p>
        </p:txBody>
      </p:sp>
      <p:sp>
        <p:nvSpPr>
          <p:cNvPr id="17" name="TextBox 2"/>
          <p:cNvSpPr txBox="1">
            <a:spLocks noChangeArrowheads="1"/>
          </p:cNvSpPr>
          <p:nvPr/>
        </p:nvSpPr>
        <p:spPr bwMode="auto">
          <a:xfrm>
            <a:off x="6461922" y="3486106"/>
            <a:ext cx="21452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200" dirty="0" smtClean="0">
                <a:latin typeface="+mn-lt"/>
              </a:rPr>
              <a:t>Research Fellow</a:t>
            </a:r>
          </a:p>
          <a:p>
            <a:r>
              <a:rPr lang="en-US" sz="1200" dirty="0" smtClean="0">
                <a:latin typeface="+mn-lt"/>
              </a:rPr>
              <a:t>CERN</a:t>
            </a:r>
            <a:endParaRPr lang="en-US" sz="1200" dirty="0">
              <a:latin typeface="+mn-lt"/>
            </a:endParaRPr>
          </a:p>
          <a:p>
            <a:r>
              <a:rPr lang="en-US" sz="1200" dirty="0" smtClean="0">
                <a:latin typeface="+mn-lt"/>
              </a:rPr>
              <a:t>Lives in Geneva, Switzerland</a:t>
            </a:r>
          </a:p>
          <a:p>
            <a:r>
              <a:rPr lang="en-US" sz="1200" dirty="0" err="1">
                <a:latin typeface="+mn-lt"/>
              </a:rPr>
              <a:t>m</a:t>
            </a:r>
            <a:r>
              <a:rPr lang="en-US" sz="1200" dirty="0" err="1" smtClean="0">
                <a:latin typeface="+mn-lt"/>
              </a:rPr>
              <a:t>arek.denis@cern.ch</a:t>
            </a:r>
            <a:endParaRPr lang="en-US" sz="1200" dirty="0">
              <a:latin typeface="+mn-lt"/>
            </a:endParaRPr>
          </a:p>
        </p:txBody>
      </p:sp>
      <p:sp>
        <p:nvSpPr>
          <p:cNvPr id="18" name="Title 1"/>
          <p:cNvSpPr txBox="1">
            <a:spLocks/>
          </p:cNvSpPr>
          <p:nvPr/>
        </p:nvSpPr>
        <p:spPr bwMode="gray">
          <a:xfrm>
            <a:off x="6547033" y="3142068"/>
            <a:ext cx="2060157" cy="398258"/>
          </a:xfrm>
          <a:prstGeom prst="rect">
            <a:avLst/>
          </a:prstGeom>
          <a:noFill/>
        </p:spPr>
        <p:txBody>
          <a:bodyPr vert="horz" lIns="0" tIns="0" rIns="0" bIns="0" rtlCol="0" anchor="b" anchorCtr="0">
            <a:noAutofit/>
          </a:bodyPr>
          <a:lstStyle>
            <a:lvl1pPr algn="l" defTabSz="914400" rtl="0" eaLnBrk="1" latinLnBrk="0" hangingPunct="1">
              <a:lnSpc>
                <a:spcPts val="3600"/>
              </a:lnSpc>
              <a:spcBef>
                <a:spcPct val="0"/>
              </a:spcBef>
              <a:buNone/>
              <a:defRPr sz="3200" b="1" kern="1200">
                <a:solidFill>
                  <a:schemeClr val="tx2"/>
                </a:solidFill>
                <a:latin typeface="Verdana" pitchFamily="34" charset="0"/>
                <a:ea typeface="+mj-ea"/>
                <a:cs typeface="Arial" pitchFamily="34" charset="0"/>
              </a:defRPr>
            </a:lvl1pPr>
          </a:lstStyle>
          <a:p>
            <a:r>
              <a:rPr lang="en-US" sz="2000" dirty="0" err="1" smtClean="0">
                <a:solidFill>
                  <a:schemeClr val="tx1"/>
                </a:solidFill>
                <a:latin typeface="Myriad Pro Light" pitchFamily="34" charset="0"/>
                <a:ea typeface="Dotum" pitchFamily="34" charset="-127"/>
              </a:rPr>
              <a:t>Marek</a:t>
            </a:r>
            <a:r>
              <a:rPr lang="en-US" sz="2000" dirty="0" smtClean="0">
                <a:solidFill>
                  <a:schemeClr val="tx1"/>
                </a:solidFill>
                <a:latin typeface="Myriad Pro Light" pitchFamily="34" charset="0"/>
                <a:ea typeface="Dotum" pitchFamily="34" charset="-127"/>
              </a:rPr>
              <a:t> Denis</a:t>
            </a:r>
            <a:endParaRPr lang="en-US" sz="2000" dirty="0">
              <a:solidFill>
                <a:schemeClr val="tx1"/>
              </a:solidFill>
              <a:latin typeface="Myriad Pro Light" pitchFamily="34" charset="0"/>
              <a:ea typeface="Dotum" pitchFamily="34" charset="-127"/>
            </a:endParaRPr>
          </a:p>
        </p:txBody>
      </p:sp>
      <p:pic>
        <p:nvPicPr>
          <p:cNvPr id="4" name="Picture 3" descr="denis-sm.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61922" y="920765"/>
            <a:ext cx="2235200" cy="2235200"/>
          </a:xfrm>
          <a:prstGeom prst="rect">
            <a:avLst/>
          </a:prstGeom>
        </p:spPr>
      </p:pic>
      <p:pic>
        <p:nvPicPr>
          <p:cNvPr id="5" name="Picture 4" descr="toby-s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1352" y="920765"/>
            <a:ext cx="2235200" cy="2235200"/>
          </a:xfrm>
          <a:prstGeom prst="rect">
            <a:avLst/>
          </a:prstGeom>
        </p:spPr>
      </p:pic>
      <p:pic>
        <p:nvPicPr>
          <p:cNvPr id="6" name="Picture 5" descr="tim bell-s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97391" y="920765"/>
            <a:ext cx="2235200" cy="2235200"/>
          </a:xfrm>
          <a:prstGeom prst="rect">
            <a:avLst/>
          </a:prstGeom>
        </p:spPr>
      </p:pic>
    </p:spTree>
    <p:extLst>
      <p:ext uri="{BB962C8B-B14F-4D97-AF65-F5344CB8AC3E}">
        <p14:creationId xmlns:p14="http://schemas.microsoft.com/office/powerpoint/2010/main" val="851456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Why Now?</a:t>
            </a:r>
            <a:endParaRPr lang="en-US" sz="4400" dirty="0"/>
          </a:p>
        </p:txBody>
      </p:sp>
      <p:sp>
        <p:nvSpPr>
          <p:cNvPr id="3" name="Content Placeholder 2"/>
          <p:cNvSpPr>
            <a:spLocks noGrp="1"/>
          </p:cNvSpPr>
          <p:nvPr>
            <p:ph idx="1"/>
          </p:nvPr>
        </p:nvSpPr>
        <p:spPr/>
        <p:txBody>
          <a:bodyPr>
            <a:normAutofit/>
          </a:bodyPr>
          <a:lstStyle/>
          <a:p>
            <a:pPr marL="493776" lvl="2" indent="-457200">
              <a:buClrTx/>
              <a:buSzPct val="80000"/>
            </a:pPr>
            <a:r>
              <a:rPr lang="en-US" dirty="0"/>
              <a:t>Hybrid has been largely limited to single site, or multiple sites with little integration</a:t>
            </a:r>
          </a:p>
          <a:p>
            <a:pPr marL="493776" lvl="2" indent="-457200">
              <a:buClrTx/>
              <a:buSzPct val="80000"/>
            </a:pPr>
            <a:r>
              <a:rPr lang="en-US" dirty="0"/>
              <a:t>Use cases are all “future” for multiple site hybrid distributed apps</a:t>
            </a:r>
          </a:p>
          <a:p>
            <a:pPr marL="493776" lvl="2" indent="-457200">
              <a:buClrTx/>
              <a:buSzPct val="80000"/>
            </a:pPr>
            <a:r>
              <a:rPr lang="en-US" dirty="0"/>
              <a:t>CERN’s scale is ready to push this boundary into multiple sites/multiple clouds, ideal use case and environment to spur innovation and development of capabilities required to meet this goal</a:t>
            </a:r>
          </a:p>
          <a:p>
            <a:pPr marL="0" indent="0">
              <a:buNone/>
            </a:pPr>
            <a:endParaRPr lang="en-US" dirty="0"/>
          </a:p>
        </p:txBody>
      </p:sp>
    </p:spTree>
    <p:extLst>
      <p:ext uri="{BB962C8B-B14F-4D97-AF65-F5344CB8AC3E}">
        <p14:creationId xmlns:p14="http://schemas.microsoft.com/office/powerpoint/2010/main" val="25629991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FEDERATION: priorities</a:t>
            </a:r>
            <a:endParaRPr lang="en-US" sz="4000" dirty="0"/>
          </a:p>
        </p:txBody>
      </p:sp>
      <p:sp>
        <p:nvSpPr>
          <p:cNvPr id="3" name="Content Placeholder 2"/>
          <p:cNvSpPr>
            <a:spLocks noGrp="1"/>
          </p:cNvSpPr>
          <p:nvPr>
            <p:ph idx="1"/>
          </p:nvPr>
        </p:nvSpPr>
        <p:spPr>
          <a:xfrm>
            <a:off x="457200" y="994205"/>
            <a:ext cx="4555617" cy="3500566"/>
          </a:xfrm>
        </p:spPr>
        <p:txBody>
          <a:bodyPr>
            <a:noAutofit/>
          </a:bodyPr>
          <a:lstStyle/>
          <a:p>
            <a:pPr marL="560070" indent="-514350">
              <a:buFont typeface="+mj-lt"/>
              <a:buAutoNum type="arabicPeriod"/>
            </a:pPr>
            <a:r>
              <a:rPr lang="en-US" sz="2400" dirty="0" smtClean="0"/>
              <a:t>IDENTITY</a:t>
            </a:r>
            <a:r>
              <a:rPr lang="en-US" sz="2400" dirty="0"/>
              <a:t> – how we defined </a:t>
            </a:r>
            <a:r>
              <a:rPr lang="en-US" sz="2400" dirty="0" smtClean="0"/>
              <a:t>it: </a:t>
            </a:r>
            <a:endParaRPr lang="en-US" b="1" i="1" dirty="0" smtClean="0"/>
          </a:p>
          <a:p>
            <a:pPr marL="457200" lvl="1" indent="0">
              <a:buNone/>
            </a:pPr>
            <a:r>
              <a:rPr lang="en-US" sz="2400" b="1" i="1" dirty="0" smtClean="0"/>
              <a:t>As </a:t>
            </a:r>
            <a:r>
              <a:rPr lang="en-US" sz="2400" b="1" i="1" dirty="0"/>
              <a:t>a user I want to use my single set of existing credentials to access services across multiple clouds</a:t>
            </a:r>
            <a:r>
              <a:rPr lang="en-US" sz="2400" b="1" i="1" dirty="0" smtClean="0"/>
              <a:t>.  </a:t>
            </a:r>
          </a:p>
        </p:txBody>
      </p:sp>
      <p:pic>
        <p:nvPicPr>
          <p:cNvPr id="4" name="Picture 3" descr="C:\Users\joe3963\Downloads\UC2_multi-cloud_minimal_client_change (1).png"/>
          <p:cNvPicPr>
            <a:picLocks noChangeAspect="1" noChangeArrowheads="1"/>
          </p:cNvPicPr>
          <p:nvPr/>
        </p:nvPicPr>
        <p:blipFill>
          <a:blip r:embed="rId3" cstate="print"/>
          <a:srcRect/>
          <a:stretch>
            <a:fillRect/>
          </a:stretch>
        </p:blipFill>
        <p:spPr bwMode="auto">
          <a:xfrm>
            <a:off x="4342829" y="941571"/>
            <a:ext cx="5030875" cy="3773156"/>
          </a:xfrm>
          <a:prstGeom prst="rect">
            <a:avLst/>
          </a:prstGeom>
          <a:noFill/>
        </p:spPr>
      </p:pic>
    </p:spTree>
    <p:extLst>
      <p:ext uri="{BB962C8B-B14F-4D97-AF65-F5344CB8AC3E}">
        <p14:creationId xmlns:p14="http://schemas.microsoft.com/office/powerpoint/2010/main" val="41050587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FEDERATION: </a:t>
            </a:r>
            <a:r>
              <a:rPr lang="en-US" sz="4000" dirty="0" smtClean="0"/>
              <a:t>priorities (cont</a:t>
            </a:r>
            <a:r>
              <a:rPr lang="en-US" dirty="0" smtClean="0"/>
              <a:t>.)</a:t>
            </a:r>
            <a:endParaRPr lang="en-US" sz="4000" dirty="0"/>
          </a:p>
        </p:txBody>
      </p:sp>
      <p:sp>
        <p:nvSpPr>
          <p:cNvPr id="3" name="Content Placeholder 2"/>
          <p:cNvSpPr>
            <a:spLocks noGrp="1"/>
          </p:cNvSpPr>
          <p:nvPr>
            <p:ph idx="1"/>
          </p:nvPr>
        </p:nvSpPr>
        <p:spPr>
          <a:xfrm>
            <a:off x="457200" y="994205"/>
            <a:ext cx="8410802" cy="3638734"/>
          </a:xfrm>
        </p:spPr>
        <p:txBody>
          <a:bodyPr>
            <a:noAutofit/>
          </a:bodyPr>
          <a:lstStyle/>
          <a:p>
            <a:pPr marL="560070" indent="-514350">
              <a:buFont typeface="+mj-lt"/>
              <a:buAutoNum type="arabicPeriod" startAt="2"/>
            </a:pPr>
            <a:r>
              <a:rPr lang="en-US" sz="2400" dirty="0" smtClean="0"/>
              <a:t>AGGREGATED SERVICES – how we defined it:</a:t>
            </a:r>
          </a:p>
          <a:p>
            <a:pPr lvl="2"/>
            <a:endParaRPr lang="en-US" sz="1000" u="sng" dirty="0" smtClean="0"/>
          </a:p>
          <a:p>
            <a:pPr lvl="2">
              <a:buClrTx/>
            </a:pPr>
            <a:r>
              <a:rPr lang="en-US" sz="2000" u="sng" dirty="0" smtClean="0">
                <a:solidFill>
                  <a:srgbClr val="0055A0"/>
                </a:solidFill>
                <a:uFill>
                  <a:solidFill>
                    <a:schemeClr val="tx1"/>
                  </a:solidFill>
                </a:uFill>
              </a:rPr>
              <a:t>SERVICE CATALOG: </a:t>
            </a:r>
          </a:p>
          <a:p>
            <a:pPr marL="1076325" lvl="3" indent="0">
              <a:buNone/>
            </a:pPr>
            <a:r>
              <a:rPr lang="en-US" b="1" i="1" dirty="0" smtClean="0">
                <a:solidFill>
                  <a:srgbClr val="0055A0"/>
                </a:solidFill>
              </a:rPr>
              <a:t>As </a:t>
            </a:r>
            <a:r>
              <a:rPr lang="en-US" b="1" i="1" dirty="0">
                <a:solidFill>
                  <a:srgbClr val="0055A0"/>
                </a:solidFill>
              </a:rPr>
              <a:t>a user, when I authenticate using one set of credentials, I’d like to retrieve a full set of services across clouds that I can access with my token</a:t>
            </a:r>
            <a:r>
              <a:rPr lang="en-US" b="1" dirty="0" smtClean="0">
                <a:solidFill>
                  <a:srgbClr val="0055A0"/>
                </a:solidFill>
              </a:rPr>
              <a:t>.</a:t>
            </a:r>
          </a:p>
          <a:p>
            <a:pPr marL="1076325" lvl="3" indent="0">
              <a:buNone/>
            </a:pPr>
            <a:endParaRPr lang="en-US" sz="1000" b="1" dirty="0" smtClean="0">
              <a:solidFill>
                <a:srgbClr val="0055A0"/>
              </a:solidFill>
            </a:endParaRPr>
          </a:p>
          <a:p>
            <a:pPr lvl="2">
              <a:buClrTx/>
            </a:pPr>
            <a:r>
              <a:rPr lang="en-US" sz="2000" u="sng" dirty="0">
                <a:solidFill>
                  <a:srgbClr val="0055A0"/>
                </a:solidFill>
              </a:rPr>
              <a:t>IMAGE MANAGEMENT/PORTABILITY:</a:t>
            </a:r>
          </a:p>
          <a:p>
            <a:pPr marL="1073150" lvl="2" indent="0">
              <a:buNone/>
            </a:pPr>
            <a:r>
              <a:rPr lang="en-US" sz="2000" b="1" i="1" dirty="0" smtClean="0">
                <a:solidFill>
                  <a:srgbClr val="0055A0"/>
                </a:solidFill>
              </a:rPr>
              <a:t>As </a:t>
            </a:r>
            <a:r>
              <a:rPr lang="en-US" sz="2000" b="1" i="1" dirty="0">
                <a:solidFill>
                  <a:srgbClr val="0055A0"/>
                </a:solidFill>
              </a:rPr>
              <a:t>a user, I want to be able to update a compute image one time in one place and make that available to build VM’s in other clouds from that image</a:t>
            </a:r>
            <a:r>
              <a:rPr lang="en-US" sz="2000" b="1" i="1" dirty="0" smtClean="0">
                <a:solidFill>
                  <a:srgbClr val="0055A0"/>
                </a:solidFill>
              </a:rPr>
              <a:t>.</a:t>
            </a:r>
          </a:p>
          <a:p>
            <a:pPr marL="1073150" lvl="2" indent="0">
              <a:buNone/>
            </a:pPr>
            <a:endParaRPr lang="en-US" sz="2000" i="1" dirty="0">
              <a:solidFill>
                <a:srgbClr val="0055A0"/>
              </a:solidFill>
            </a:endParaRPr>
          </a:p>
        </p:txBody>
      </p:sp>
    </p:spTree>
    <p:extLst>
      <p:ext uri="{BB962C8B-B14F-4D97-AF65-F5344CB8AC3E}">
        <p14:creationId xmlns:p14="http://schemas.microsoft.com/office/powerpoint/2010/main" val="716936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FEDERATION: </a:t>
            </a:r>
            <a:r>
              <a:rPr lang="en-US" sz="4000" dirty="0" smtClean="0"/>
              <a:t>priorities (cont.)</a:t>
            </a:r>
            <a:endParaRPr lang="en-US" sz="4000" dirty="0"/>
          </a:p>
        </p:txBody>
      </p:sp>
      <p:sp>
        <p:nvSpPr>
          <p:cNvPr id="3" name="Content Placeholder 2"/>
          <p:cNvSpPr>
            <a:spLocks noGrp="1"/>
          </p:cNvSpPr>
          <p:nvPr>
            <p:ph idx="1"/>
          </p:nvPr>
        </p:nvSpPr>
        <p:spPr>
          <a:xfrm>
            <a:off x="457200" y="994205"/>
            <a:ext cx="8226854" cy="3638734"/>
          </a:xfrm>
        </p:spPr>
        <p:txBody>
          <a:bodyPr>
            <a:normAutofit/>
          </a:bodyPr>
          <a:lstStyle/>
          <a:p>
            <a:pPr marL="560070" indent="-514350">
              <a:buFont typeface="+mj-lt"/>
              <a:buAutoNum type="arabicPeriod" startAt="3"/>
            </a:pPr>
            <a:r>
              <a:rPr lang="en-US" sz="2400" dirty="0"/>
              <a:t>Future areas of work: </a:t>
            </a:r>
            <a:endParaRPr lang="en-US" sz="2400" dirty="0" smtClean="0"/>
          </a:p>
          <a:p>
            <a:pPr marL="971550" lvl="1" indent="-514350"/>
            <a:r>
              <a:rPr lang="en-US" sz="2000" dirty="0" smtClean="0"/>
              <a:t>Compute </a:t>
            </a:r>
            <a:r>
              <a:rPr lang="en-US" sz="2000" dirty="0"/>
              <a:t>service </a:t>
            </a:r>
            <a:r>
              <a:rPr lang="en-US" sz="2000" dirty="0" smtClean="0"/>
              <a:t>enhancements</a:t>
            </a:r>
          </a:p>
          <a:p>
            <a:pPr marL="971550" lvl="1" indent="-514350"/>
            <a:r>
              <a:rPr lang="en-US" sz="2000" dirty="0" smtClean="0"/>
              <a:t>Usage</a:t>
            </a:r>
          </a:p>
          <a:p>
            <a:pPr marL="971550" lvl="1" indent="-514350"/>
            <a:r>
              <a:rPr lang="en-US" sz="2000" dirty="0" smtClean="0"/>
              <a:t>Rules</a:t>
            </a:r>
            <a:r>
              <a:rPr lang="en-US" sz="2000" dirty="0"/>
              <a:t>/policy/business logic engine to support smart, automated workload </a:t>
            </a:r>
            <a:r>
              <a:rPr lang="en-US" sz="2000" dirty="0" smtClean="0"/>
              <a:t>management</a:t>
            </a:r>
            <a:endParaRPr lang="en-US" sz="2000" dirty="0"/>
          </a:p>
        </p:txBody>
      </p:sp>
    </p:spTree>
    <p:extLst>
      <p:ext uri="{BB962C8B-B14F-4D97-AF65-F5344CB8AC3E}">
        <p14:creationId xmlns:p14="http://schemas.microsoft.com/office/powerpoint/2010/main" val="26102500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FEDERATION: progress</a:t>
            </a:r>
            <a:endParaRPr lang="en-US" sz="4000" dirty="0"/>
          </a:p>
        </p:txBody>
      </p:sp>
      <p:sp>
        <p:nvSpPr>
          <p:cNvPr id="3" name="Content Placeholder 2"/>
          <p:cNvSpPr>
            <a:spLocks noGrp="1"/>
          </p:cNvSpPr>
          <p:nvPr>
            <p:ph idx="1"/>
          </p:nvPr>
        </p:nvSpPr>
        <p:spPr/>
        <p:txBody>
          <a:bodyPr>
            <a:noAutofit/>
          </a:bodyPr>
          <a:lstStyle/>
          <a:p>
            <a:pPr marL="457200" lvl="1" indent="0">
              <a:buNone/>
            </a:pPr>
            <a:r>
              <a:rPr lang="en-US" sz="2400" dirty="0" smtClean="0"/>
              <a:t>Infrastructure: </a:t>
            </a:r>
          </a:p>
          <a:p>
            <a:pPr lvl="3">
              <a:buClr>
                <a:schemeClr val="tx1"/>
              </a:buClr>
              <a:tabLst>
                <a:tab pos="1431925" algn="l"/>
              </a:tabLst>
            </a:pPr>
            <a:r>
              <a:rPr lang="en-US" dirty="0"/>
              <a:t>Built 20 node Rackspace Private Cloud on premise at CERN for testing</a:t>
            </a:r>
          </a:p>
          <a:p>
            <a:pPr lvl="3">
              <a:buClrTx/>
            </a:pPr>
            <a:endParaRPr lang="en-US" sz="1100" dirty="0"/>
          </a:p>
          <a:p>
            <a:pPr marL="457200" lvl="1" indent="0">
              <a:buNone/>
            </a:pPr>
            <a:r>
              <a:rPr lang="en-US" sz="2400" dirty="0" smtClean="0"/>
              <a:t>Identity:</a:t>
            </a:r>
            <a:endParaRPr lang="en-US" sz="2400" dirty="0"/>
          </a:p>
          <a:p>
            <a:pPr lvl="3">
              <a:buClr>
                <a:schemeClr val="tx1"/>
              </a:buClr>
            </a:pPr>
            <a:r>
              <a:rPr lang="en-US" dirty="0"/>
              <a:t>Collaboration with Steve </a:t>
            </a:r>
            <a:r>
              <a:rPr lang="en-US" dirty="0" err="1"/>
              <a:t>Martinelli</a:t>
            </a:r>
            <a:r>
              <a:rPr lang="en-US" dirty="0"/>
              <a:t> (IBM), David Chadwick (Kent) and Adam Young (</a:t>
            </a:r>
            <a:r>
              <a:rPr lang="en-US" dirty="0" err="1"/>
              <a:t>RedHat</a:t>
            </a:r>
            <a:r>
              <a:rPr lang="en-US" dirty="0"/>
              <a:t>)</a:t>
            </a:r>
          </a:p>
          <a:p>
            <a:pPr lvl="3">
              <a:buClr>
                <a:schemeClr val="tx1"/>
              </a:buClr>
            </a:pPr>
            <a:r>
              <a:rPr lang="en-US" dirty="0" smtClean="0"/>
              <a:t>Alignment </a:t>
            </a:r>
            <a:r>
              <a:rPr lang="en-US" dirty="0"/>
              <a:t>around requirements and path forward (5th or 6th iteration of markdown</a:t>
            </a:r>
            <a:r>
              <a:rPr lang="en-US" dirty="0" smtClean="0"/>
              <a:t>)</a:t>
            </a:r>
            <a:endParaRPr lang="en-US" sz="1600" dirty="0"/>
          </a:p>
        </p:txBody>
      </p:sp>
    </p:spTree>
    <p:extLst>
      <p:ext uri="{BB962C8B-B14F-4D97-AF65-F5344CB8AC3E}">
        <p14:creationId xmlns:p14="http://schemas.microsoft.com/office/powerpoint/2010/main" val="11576696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FEDERATION: progress</a:t>
            </a:r>
            <a:endParaRPr lang="en-US" sz="4000" dirty="0"/>
          </a:p>
        </p:txBody>
      </p:sp>
      <p:sp>
        <p:nvSpPr>
          <p:cNvPr id="3" name="Content Placeholder 2"/>
          <p:cNvSpPr>
            <a:spLocks noGrp="1"/>
          </p:cNvSpPr>
          <p:nvPr>
            <p:ph idx="1"/>
          </p:nvPr>
        </p:nvSpPr>
        <p:spPr/>
        <p:txBody>
          <a:bodyPr>
            <a:noAutofit/>
          </a:bodyPr>
          <a:lstStyle/>
          <a:p>
            <a:pPr marL="457200" lvl="1" indent="0">
              <a:buNone/>
            </a:pPr>
            <a:r>
              <a:rPr lang="en-US" sz="2400" dirty="0" smtClean="0"/>
              <a:t>Identity (continued):</a:t>
            </a:r>
            <a:endParaRPr lang="en-US" sz="2400" dirty="0"/>
          </a:p>
          <a:p>
            <a:pPr lvl="3">
              <a:buClr>
                <a:schemeClr val="tx1"/>
              </a:buClr>
            </a:pPr>
            <a:r>
              <a:rPr lang="en-US" dirty="0" smtClean="0"/>
              <a:t>Outlined </a:t>
            </a:r>
            <a:r>
              <a:rPr lang="en-US" dirty="0" err="1" smtClean="0"/>
              <a:t>dev</a:t>
            </a:r>
            <a:r>
              <a:rPr lang="en-US" dirty="0" smtClean="0"/>
              <a:t> work</a:t>
            </a:r>
          </a:p>
          <a:p>
            <a:pPr lvl="3">
              <a:buClr>
                <a:schemeClr val="tx1"/>
              </a:buClr>
            </a:pPr>
            <a:r>
              <a:rPr lang="en-US" dirty="0" smtClean="0"/>
              <a:t>Starting development work</a:t>
            </a:r>
            <a:endParaRPr lang="en-US" sz="1600" dirty="0"/>
          </a:p>
          <a:p>
            <a:pPr lvl="3">
              <a:buClr>
                <a:schemeClr val="tx1"/>
              </a:buClr>
            </a:pPr>
            <a:r>
              <a:rPr lang="en-US" dirty="0"/>
              <a:t>2 initial use cases: </a:t>
            </a:r>
            <a:endParaRPr lang="en-US" dirty="0" smtClean="0"/>
          </a:p>
          <a:p>
            <a:pPr marL="1763713" lvl="4" indent="-327025">
              <a:buClr>
                <a:schemeClr val="tx1"/>
              </a:buClr>
              <a:buFont typeface="+mj-lt"/>
              <a:buAutoNum type="arabicPeriod"/>
            </a:pPr>
            <a:r>
              <a:rPr lang="en-US" sz="1600" dirty="0"/>
              <a:t>After I authenticate against my local CERN Keystone and receive a token, I can use it and play on Rackspace Private Cloud (</a:t>
            </a:r>
            <a:r>
              <a:rPr lang="en-US" sz="1600" dirty="0" smtClean="0"/>
              <a:t>Rackspace-</a:t>
            </a:r>
            <a:r>
              <a:rPr lang="en-US" sz="1600" dirty="0"/>
              <a:t>Keystone will communicate with CERN-</a:t>
            </a:r>
            <a:r>
              <a:rPr lang="en-US" sz="1600" dirty="0" smtClean="0"/>
              <a:t>Keystone </a:t>
            </a:r>
            <a:r>
              <a:rPr lang="en-US" sz="1600" dirty="0"/>
              <a:t>and make sure the token is valid, it's mine and so on)</a:t>
            </a:r>
            <a:r>
              <a:rPr lang="en-US" sz="1600" dirty="0" smtClean="0"/>
              <a:t>.</a:t>
            </a:r>
          </a:p>
          <a:p>
            <a:pPr marL="1763713" lvl="4" indent="-327025">
              <a:buClr>
                <a:schemeClr val="tx1"/>
              </a:buClr>
              <a:buFont typeface="+mj-lt"/>
              <a:buAutoNum type="arabicPeriod"/>
            </a:pPr>
            <a:r>
              <a:rPr lang="en-US" sz="1600" dirty="0"/>
              <a:t>Despite having an account at CERN, I may want to </a:t>
            </a:r>
            <a:r>
              <a:rPr lang="en-US" sz="1600" dirty="0" smtClean="0"/>
              <a:t>explicitly </a:t>
            </a:r>
            <a:r>
              <a:rPr lang="en-US" sz="1600" dirty="0"/>
              <a:t>authenticate against Rackspace Private Cloud Keystone, claiming that it's trusted CERN </a:t>
            </a:r>
            <a:r>
              <a:rPr lang="en-US" sz="1600" dirty="0" smtClean="0"/>
              <a:t>Identity Provider </a:t>
            </a:r>
            <a:r>
              <a:rPr lang="en-US" sz="1600" dirty="0"/>
              <a:t>who can authenticate me.</a:t>
            </a:r>
          </a:p>
        </p:txBody>
      </p:sp>
    </p:spTree>
    <p:extLst>
      <p:ext uri="{BB962C8B-B14F-4D97-AF65-F5344CB8AC3E}">
        <p14:creationId xmlns:p14="http://schemas.microsoft.com/office/powerpoint/2010/main" val="23366315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FEDERATION: next steps</a:t>
            </a:r>
            <a:endParaRPr lang="en-US" sz="4000" dirty="0"/>
          </a:p>
        </p:txBody>
      </p:sp>
      <p:sp>
        <p:nvSpPr>
          <p:cNvPr id="3" name="Content Placeholder 2"/>
          <p:cNvSpPr>
            <a:spLocks noGrp="1"/>
          </p:cNvSpPr>
          <p:nvPr>
            <p:ph idx="1"/>
          </p:nvPr>
        </p:nvSpPr>
        <p:spPr/>
        <p:txBody>
          <a:bodyPr>
            <a:noAutofit/>
          </a:bodyPr>
          <a:lstStyle/>
          <a:p>
            <a:pPr marL="457200" lvl="1" indent="0">
              <a:buNone/>
            </a:pPr>
            <a:r>
              <a:rPr lang="en-US" sz="2400" dirty="0" smtClean="0"/>
              <a:t>Identity: </a:t>
            </a:r>
          </a:p>
          <a:p>
            <a:pPr lvl="3">
              <a:buClrTx/>
            </a:pPr>
            <a:r>
              <a:rPr lang="en-US" dirty="0"/>
              <a:t>Continue development against first 2 stories</a:t>
            </a:r>
          </a:p>
          <a:p>
            <a:pPr lvl="3">
              <a:buClrTx/>
            </a:pPr>
            <a:endParaRPr lang="en-US" dirty="0"/>
          </a:p>
          <a:p>
            <a:pPr marL="457200" lvl="1" indent="0">
              <a:buNone/>
            </a:pPr>
            <a:r>
              <a:rPr lang="en-US" sz="2400" dirty="0" smtClean="0"/>
              <a:t>Service Catalog and Images:</a:t>
            </a:r>
            <a:endParaRPr lang="en-US" sz="2400" dirty="0"/>
          </a:p>
          <a:p>
            <a:pPr lvl="3">
              <a:buClrTx/>
            </a:pPr>
            <a:r>
              <a:rPr lang="en-US" dirty="0" smtClean="0"/>
              <a:t>Begin discussions and determine next steps </a:t>
            </a:r>
          </a:p>
          <a:p>
            <a:pPr lvl="3"/>
            <a:endParaRPr lang="en-US" dirty="0"/>
          </a:p>
        </p:txBody>
      </p:sp>
    </p:spTree>
    <p:extLst>
      <p:ext uri="{BB962C8B-B14F-4D97-AF65-F5344CB8AC3E}">
        <p14:creationId xmlns:p14="http://schemas.microsoft.com/office/powerpoint/2010/main" val="23906188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FEDERATION: some thoughts</a:t>
            </a:r>
            <a:endParaRPr lang="en-US" dirty="0"/>
          </a:p>
        </p:txBody>
      </p:sp>
      <p:sp>
        <p:nvSpPr>
          <p:cNvPr id="3" name="Content Placeholder 2"/>
          <p:cNvSpPr>
            <a:spLocks noGrp="1"/>
          </p:cNvSpPr>
          <p:nvPr>
            <p:ph idx="1"/>
          </p:nvPr>
        </p:nvSpPr>
        <p:spPr/>
        <p:txBody>
          <a:bodyPr>
            <a:normAutofit/>
          </a:bodyPr>
          <a:lstStyle/>
          <a:p>
            <a:pPr lvl="3"/>
            <a:endParaRPr lang="en-US" dirty="0"/>
          </a:p>
          <a:p>
            <a:pPr marL="811213" lvl="2">
              <a:buClrTx/>
            </a:pPr>
            <a:r>
              <a:rPr lang="en-US" dirty="0" smtClean="0"/>
              <a:t>Good early traction: after 4 weeks, already have made meaningful progress</a:t>
            </a:r>
          </a:p>
          <a:p>
            <a:pPr marL="811213" lvl="2">
              <a:buClrTx/>
            </a:pPr>
            <a:endParaRPr lang="en-US" dirty="0" smtClean="0"/>
          </a:p>
          <a:p>
            <a:pPr marL="811213" lvl="2">
              <a:buClrTx/>
            </a:pPr>
            <a:r>
              <a:rPr lang="en-US" dirty="0"/>
              <a:t>The right timing: </a:t>
            </a:r>
            <a:r>
              <a:rPr lang="en-US" dirty="0" smtClean="0"/>
              <a:t>Keystone v3 </a:t>
            </a:r>
            <a:r>
              <a:rPr lang="en-US" dirty="0"/>
              <a:t>and previous </a:t>
            </a:r>
            <a:r>
              <a:rPr lang="en-US" dirty="0" err="1"/>
              <a:t>oAuth</a:t>
            </a:r>
            <a:r>
              <a:rPr lang="en-US" dirty="0"/>
              <a:t> work provide a great foundation</a:t>
            </a:r>
          </a:p>
        </p:txBody>
      </p:sp>
    </p:spTree>
    <p:extLst>
      <p:ext uri="{BB962C8B-B14F-4D97-AF65-F5344CB8AC3E}">
        <p14:creationId xmlns:p14="http://schemas.microsoft.com/office/powerpoint/2010/main" val="16664051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Grp="1" noChangeArrowheads="1"/>
          </p:cNvSpPr>
          <p:nvPr>
            <p:ph type="title"/>
          </p:nvPr>
        </p:nvSpPr>
        <p:spPr>
          <a:ln/>
        </p:spPr>
        <p:txBody>
          <a:bodyPr>
            <a:normAutofit/>
          </a:bodyPr>
          <a:lstStyle/>
          <a:p>
            <a:r>
              <a:rPr lang="en-US" sz="4000" dirty="0" smtClean="0"/>
              <a:t>Why do we care?</a:t>
            </a:r>
            <a:endParaRPr lang="en-US" sz="4000" dirty="0"/>
          </a:p>
        </p:txBody>
      </p:sp>
      <p:sp>
        <p:nvSpPr>
          <p:cNvPr id="52230" name="Rectangle 6"/>
          <p:cNvSpPr>
            <a:spLocks noGrp="1" noChangeArrowheads="1"/>
          </p:cNvSpPr>
          <p:nvPr>
            <p:ph type="body" idx="1"/>
          </p:nvPr>
        </p:nvSpPr>
        <p:spPr>
          <a:xfrm>
            <a:off x="290174" y="888178"/>
            <a:ext cx="8525169" cy="590462"/>
          </a:xfrm>
          <a:ln/>
        </p:spPr>
        <p:txBody>
          <a:bodyPr>
            <a:noAutofit/>
          </a:bodyPr>
          <a:lstStyle/>
          <a:p>
            <a:pPr marL="0" indent="0" algn="ctr">
              <a:buNone/>
            </a:pPr>
            <a:r>
              <a:rPr lang="en-US" sz="2400" i="1" u="sng" dirty="0" smtClean="0">
                <a:solidFill>
                  <a:schemeClr val="tx1">
                    <a:lumMod val="50000"/>
                  </a:schemeClr>
                </a:solidFill>
                <a:latin typeface="Arial Bold" charset="0"/>
                <a:cs typeface="Arial Bold" charset="0"/>
                <a:sym typeface="Arial Bold" charset="0"/>
              </a:rPr>
              <a:t>It’s our strategy</a:t>
            </a:r>
            <a:endParaRPr lang="en-US" sz="1050" i="1" u="sng" dirty="0">
              <a:solidFill>
                <a:schemeClr val="tx1">
                  <a:lumMod val="50000"/>
                </a:schemeClr>
              </a:solidFill>
            </a:endParaRPr>
          </a:p>
        </p:txBody>
      </p:sp>
      <p:sp>
        <p:nvSpPr>
          <p:cNvPr id="17" name="Retângulo 116"/>
          <p:cNvSpPr/>
          <p:nvPr/>
        </p:nvSpPr>
        <p:spPr bwMode="auto">
          <a:xfrm>
            <a:off x="6195950" y="3445525"/>
            <a:ext cx="2619390" cy="934987"/>
          </a:xfrm>
          <a:prstGeom prst="rect">
            <a:avLst/>
          </a:prstGeom>
          <a:solidFill>
            <a:schemeClr val="bg1">
              <a:lumMod val="8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nSpc>
                <a:spcPct val="90000"/>
              </a:lnSpc>
            </a:pPr>
            <a:r>
              <a:rPr lang="en-US" sz="1600" b="1" dirty="0">
                <a:solidFill>
                  <a:prstClr val="black">
                    <a:lumMod val="85000"/>
                    <a:lumOff val="15000"/>
                  </a:prstClr>
                </a:solidFill>
                <a:ea typeface="Tahoma" pitchFamily="34" charset="0"/>
                <a:cs typeface="Lucida Grande"/>
              </a:rPr>
              <a:t>Trusted, committed experts</a:t>
            </a:r>
            <a:r>
              <a:rPr lang="en-US" sz="1600" dirty="0">
                <a:solidFill>
                  <a:prstClr val="black">
                    <a:lumMod val="85000"/>
                    <a:lumOff val="15000"/>
                  </a:prstClr>
                </a:solidFill>
                <a:ea typeface="Tahoma" pitchFamily="34" charset="0"/>
                <a:cs typeface="Lucida Grande"/>
              </a:rPr>
              <a:t> to help architect </a:t>
            </a:r>
            <a:br>
              <a:rPr lang="en-US" sz="1600" dirty="0">
                <a:solidFill>
                  <a:prstClr val="black">
                    <a:lumMod val="85000"/>
                    <a:lumOff val="15000"/>
                  </a:prstClr>
                </a:solidFill>
                <a:ea typeface="Tahoma" pitchFamily="34" charset="0"/>
                <a:cs typeface="Lucida Grande"/>
              </a:rPr>
            </a:br>
            <a:r>
              <a:rPr lang="en-US" sz="1600" dirty="0">
                <a:solidFill>
                  <a:prstClr val="black">
                    <a:lumMod val="85000"/>
                    <a:lumOff val="15000"/>
                  </a:prstClr>
                </a:solidFill>
                <a:ea typeface="Tahoma" pitchFamily="34" charset="0"/>
                <a:cs typeface="Lucida Grande"/>
              </a:rPr>
              <a:t>and run your application </a:t>
            </a:r>
            <a:r>
              <a:rPr lang="en-US" sz="1600" dirty="0" smtClean="0">
                <a:solidFill>
                  <a:prstClr val="black">
                    <a:lumMod val="85000"/>
                    <a:lumOff val="15000"/>
                  </a:prstClr>
                </a:solidFill>
                <a:ea typeface="Tahoma" pitchFamily="34" charset="0"/>
                <a:cs typeface="Lucida Grande"/>
              </a:rPr>
              <a:t>hosting </a:t>
            </a:r>
            <a:r>
              <a:rPr lang="en-US" sz="1600" dirty="0">
                <a:solidFill>
                  <a:prstClr val="black">
                    <a:lumMod val="85000"/>
                    <a:lumOff val="15000"/>
                  </a:prstClr>
                </a:solidFill>
                <a:ea typeface="Tahoma" pitchFamily="34" charset="0"/>
                <a:cs typeface="Lucida Grande"/>
              </a:rPr>
              <a:t>platform</a:t>
            </a:r>
          </a:p>
        </p:txBody>
      </p:sp>
      <p:sp>
        <p:nvSpPr>
          <p:cNvPr id="19" name="TextBox 18"/>
          <p:cNvSpPr txBox="1"/>
          <p:nvPr/>
        </p:nvSpPr>
        <p:spPr>
          <a:xfrm>
            <a:off x="6091187" y="1438942"/>
            <a:ext cx="2828925" cy="338554"/>
          </a:xfrm>
          <a:prstGeom prst="rect">
            <a:avLst/>
          </a:prstGeom>
          <a:noFill/>
        </p:spPr>
        <p:txBody>
          <a:bodyPr wrap="square" rtlCol="0">
            <a:spAutoFit/>
          </a:bodyPr>
          <a:lstStyle/>
          <a:p>
            <a:pPr algn="ctr"/>
            <a:r>
              <a:rPr lang="en-US" sz="1600" b="1" dirty="0" smtClean="0">
                <a:solidFill>
                  <a:schemeClr val="tx1">
                    <a:lumMod val="50000"/>
                  </a:schemeClr>
                </a:solidFill>
                <a:cs typeface="Lucida Grande"/>
              </a:rPr>
              <a:t>FANATICAL SUPPORT</a:t>
            </a:r>
            <a:r>
              <a:rPr lang="en-US" sz="1600" b="1" baseline="30000" dirty="0" smtClean="0">
                <a:solidFill>
                  <a:schemeClr val="tx1">
                    <a:lumMod val="50000"/>
                  </a:schemeClr>
                </a:solidFill>
                <a:cs typeface="Lucida Grande"/>
              </a:rPr>
              <a:t>®</a:t>
            </a:r>
            <a:endParaRPr lang="en-US" sz="1600" b="1" baseline="30000" dirty="0">
              <a:solidFill>
                <a:schemeClr val="tx1">
                  <a:lumMod val="50000"/>
                </a:schemeClr>
              </a:solidFill>
              <a:cs typeface="Lucida Grande"/>
            </a:endParaRPr>
          </a:p>
        </p:txBody>
      </p:sp>
      <p:sp>
        <p:nvSpPr>
          <p:cNvPr id="21" name="TextBox 20"/>
          <p:cNvSpPr txBox="1"/>
          <p:nvPr/>
        </p:nvSpPr>
        <p:spPr>
          <a:xfrm>
            <a:off x="212595" y="1438943"/>
            <a:ext cx="2935969" cy="338554"/>
          </a:xfrm>
          <a:prstGeom prst="rect">
            <a:avLst/>
          </a:prstGeom>
          <a:noFill/>
        </p:spPr>
        <p:txBody>
          <a:bodyPr wrap="square" rtlCol="0">
            <a:spAutoFit/>
          </a:bodyPr>
          <a:lstStyle/>
          <a:p>
            <a:pPr algn="ctr"/>
            <a:r>
              <a:rPr lang="en-US" sz="1600" b="1" dirty="0" smtClean="0">
                <a:solidFill>
                  <a:schemeClr val="tx1">
                    <a:lumMod val="50000"/>
                  </a:schemeClr>
                </a:solidFill>
                <a:cs typeface="Lucida Grande"/>
              </a:rPr>
              <a:t>OPEN TECHNOLOGIES</a:t>
            </a:r>
            <a:endParaRPr lang="en-US" sz="4000" b="1" dirty="0">
              <a:solidFill>
                <a:schemeClr val="tx1">
                  <a:lumMod val="50000"/>
                </a:schemeClr>
              </a:solidFill>
              <a:cs typeface="Lucida Grande"/>
            </a:endParaRPr>
          </a:p>
        </p:txBody>
      </p:sp>
      <p:sp>
        <p:nvSpPr>
          <p:cNvPr id="22" name="TextBox 21"/>
          <p:cNvSpPr txBox="1"/>
          <p:nvPr/>
        </p:nvSpPr>
        <p:spPr>
          <a:xfrm>
            <a:off x="3148563" y="1438943"/>
            <a:ext cx="2828925" cy="338554"/>
          </a:xfrm>
          <a:prstGeom prst="rect">
            <a:avLst/>
          </a:prstGeom>
          <a:noFill/>
        </p:spPr>
        <p:txBody>
          <a:bodyPr wrap="square" rtlCol="0">
            <a:spAutoFit/>
          </a:bodyPr>
          <a:lstStyle/>
          <a:p>
            <a:pPr algn="ctr"/>
            <a:r>
              <a:rPr lang="en-US" sz="1600" b="1" dirty="0" smtClean="0">
                <a:solidFill>
                  <a:schemeClr val="tx1">
                    <a:lumMod val="50000"/>
                  </a:schemeClr>
                </a:solidFill>
                <a:cs typeface="Lucida Grande"/>
              </a:rPr>
              <a:t>HYBRID CLOUD</a:t>
            </a:r>
            <a:endParaRPr lang="en-US" sz="4000" b="1" dirty="0">
              <a:solidFill>
                <a:schemeClr val="tx1">
                  <a:lumMod val="50000"/>
                </a:schemeClr>
              </a:solidFill>
              <a:cs typeface="Lucida Grande"/>
            </a:endParaRPr>
          </a:p>
        </p:txBody>
      </p:sp>
      <p:sp>
        <p:nvSpPr>
          <p:cNvPr id="40" name="Retângulo 116"/>
          <p:cNvSpPr/>
          <p:nvPr/>
        </p:nvSpPr>
        <p:spPr bwMode="auto">
          <a:xfrm>
            <a:off x="351976" y="3445526"/>
            <a:ext cx="2619390" cy="934987"/>
          </a:xfrm>
          <a:prstGeom prst="rect">
            <a:avLst/>
          </a:prstGeom>
          <a:solidFill>
            <a:schemeClr val="bg1">
              <a:lumMod val="8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nSpc>
                <a:spcPct val="90000"/>
              </a:lnSpc>
            </a:pPr>
            <a:r>
              <a:rPr lang="en-US" sz="1600" dirty="0" smtClean="0">
                <a:solidFill>
                  <a:prstClr val="black">
                    <a:lumMod val="85000"/>
                    <a:lumOff val="15000"/>
                  </a:prstClr>
                </a:solidFill>
                <a:ea typeface="Tahoma" pitchFamily="34" charset="0"/>
                <a:cs typeface="Lucida Grande"/>
              </a:rPr>
              <a:t>Cofounded </a:t>
            </a:r>
            <a:r>
              <a:rPr lang="en-US" sz="1600" b="1" dirty="0" err="1" smtClean="0">
                <a:solidFill>
                  <a:prstClr val="black">
                    <a:lumMod val="85000"/>
                    <a:lumOff val="15000"/>
                  </a:prstClr>
                </a:solidFill>
                <a:ea typeface="Tahoma" pitchFamily="34" charset="0"/>
                <a:cs typeface="Lucida Grande"/>
              </a:rPr>
              <a:t>OpenStack</a:t>
            </a:r>
            <a:r>
              <a:rPr lang="en-US" sz="1600" dirty="0" smtClean="0">
                <a:solidFill>
                  <a:prstClr val="black">
                    <a:lumMod val="85000"/>
                    <a:lumOff val="15000"/>
                  </a:prstClr>
                </a:solidFill>
                <a:ea typeface="Tahoma" pitchFamily="34" charset="0"/>
                <a:cs typeface="Lucida Grande"/>
              </a:rPr>
              <a:t> </a:t>
            </a:r>
            <a:r>
              <a:rPr lang="en-US" sz="1600" dirty="0">
                <a:solidFill>
                  <a:prstClr val="black">
                    <a:lumMod val="85000"/>
                    <a:lumOff val="15000"/>
                  </a:prstClr>
                </a:solidFill>
                <a:ea typeface="Tahoma" pitchFamily="34" charset="0"/>
                <a:cs typeface="Lucida Grande"/>
              </a:rPr>
              <a:t>to power the Hybrid Cloud and to </a:t>
            </a:r>
            <a:r>
              <a:rPr lang="en-US" sz="1600" dirty="0" smtClean="0">
                <a:solidFill>
                  <a:prstClr val="black">
                    <a:lumMod val="85000"/>
                    <a:lumOff val="15000"/>
                  </a:prstClr>
                </a:solidFill>
                <a:ea typeface="Tahoma" pitchFamily="34" charset="0"/>
                <a:cs typeface="Lucida Grande"/>
              </a:rPr>
              <a:t>provide flexibility </a:t>
            </a:r>
            <a:r>
              <a:rPr lang="en-US" sz="1600" dirty="0">
                <a:solidFill>
                  <a:prstClr val="black">
                    <a:lumMod val="85000"/>
                    <a:lumOff val="15000"/>
                  </a:prstClr>
                </a:solidFill>
                <a:ea typeface="Tahoma" pitchFamily="34" charset="0"/>
                <a:cs typeface="Lucida Grande"/>
              </a:rPr>
              <a:t>to run </a:t>
            </a:r>
            <a:r>
              <a:rPr lang="en-US" sz="1600" dirty="0" smtClean="0">
                <a:solidFill>
                  <a:prstClr val="black">
                    <a:lumMod val="85000"/>
                    <a:lumOff val="15000"/>
                  </a:prstClr>
                </a:solidFill>
                <a:ea typeface="Tahoma" pitchFamily="34" charset="0"/>
                <a:cs typeface="Lucida Grande"/>
              </a:rPr>
              <a:t>apps </a:t>
            </a:r>
            <a:r>
              <a:rPr lang="en-US" sz="1600" b="1" dirty="0" smtClean="0">
                <a:solidFill>
                  <a:prstClr val="black">
                    <a:lumMod val="85000"/>
                    <a:lumOff val="15000"/>
                  </a:prstClr>
                </a:solidFill>
                <a:ea typeface="Tahoma" pitchFamily="34" charset="0"/>
                <a:cs typeface="Lucida Grande"/>
              </a:rPr>
              <a:t>anywhere</a:t>
            </a:r>
            <a:endParaRPr lang="en-US" sz="1600" dirty="0">
              <a:solidFill>
                <a:prstClr val="black">
                  <a:lumMod val="85000"/>
                  <a:lumOff val="15000"/>
                </a:prstClr>
              </a:solidFill>
              <a:ea typeface="Tahoma" pitchFamily="34" charset="0"/>
              <a:cs typeface="Lucida Grande"/>
            </a:endParaRPr>
          </a:p>
        </p:txBody>
      </p:sp>
      <p:sp>
        <p:nvSpPr>
          <p:cNvPr id="41" name="Retângulo 116"/>
          <p:cNvSpPr/>
          <p:nvPr/>
        </p:nvSpPr>
        <p:spPr bwMode="auto">
          <a:xfrm>
            <a:off x="3253327" y="3445525"/>
            <a:ext cx="2619390" cy="934987"/>
          </a:xfrm>
          <a:prstGeom prst="rect">
            <a:avLst/>
          </a:prstGeom>
          <a:solidFill>
            <a:schemeClr val="bg1">
              <a:lumMod val="8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nSpc>
                <a:spcPct val="90000"/>
              </a:lnSpc>
            </a:pPr>
            <a:r>
              <a:rPr lang="en-US" sz="1600" b="1" dirty="0">
                <a:solidFill>
                  <a:prstClr val="black">
                    <a:lumMod val="85000"/>
                    <a:lumOff val="15000"/>
                  </a:prstClr>
                </a:solidFill>
                <a:ea typeface="Tahoma" pitchFamily="34" charset="0"/>
                <a:cs typeface="Lucida Grande"/>
              </a:rPr>
              <a:t>Best-fit architecture</a:t>
            </a:r>
            <a:r>
              <a:rPr lang="en-US" sz="1600" dirty="0">
                <a:solidFill>
                  <a:prstClr val="black">
                    <a:lumMod val="85000"/>
                    <a:lumOff val="15000"/>
                  </a:prstClr>
                </a:solidFill>
                <a:ea typeface="Tahoma" pitchFamily="34" charset="0"/>
                <a:cs typeface="Lucida Grande"/>
              </a:rPr>
              <a:t> </a:t>
            </a:r>
            <a:br>
              <a:rPr lang="en-US" sz="1600" dirty="0">
                <a:solidFill>
                  <a:prstClr val="black">
                    <a:lumMod val="85000"/>
                    <a:lumOff val="15000"/>
                  </a:prstClr>
                </a:solidFill>
                <a:ea typeface="Tahoma" pitchFamily="34" charset="0"/>
                <a:cs typeface="Lucida Grande"/>
              </a:rPr>
            </a:br>
            <a:r>
              <a:rPr lang="en-US" sz="1600" dirty="0">
                <a:solidFill>
                  <a:prstClr val="black">
                    <a:lumMod val="85000"/>
                    <a:lumOff val="15000"/>
                  </a:prstClr>
                </a:solidFill>
                <a:ea typeface="Tahoma" pitchFamily="34" charset="0"/>
                <a:cs typeface="Lucida Grande"/>
              </a:rPr>
              <a:t>for your application </a:t>
            </a:r>
            <a:br>
              <a:rPr lang="en-US" sz="1600" dirty="0">
                <a:solidFill>
                  <a:prstClr val="black">
                    <a:lumMod val="85000"/>
                    <a:lumOff val="15000"/>
                  </a:prstClr>
                </a:solidFill>
                <a:ea typeface="Tahoma" pitchFamily="34" charset="0"/>
                <a:cs typeface="Lucida Grande"/>
              </a:rPr>
            </a:br>
            <a:r>
              <a:rPr lang="en-US" sz="1600" dirty="0">
                <a:solidFill>
                  <a:prstClr val="black">
                    <a:lumMod val="85000"/>
                    <a:lumOff val="15000"/>
                  </a:prstClr>
                </a:solidFill>
                <a:ea typeface="Tahoma" pitchFamily="34" charset="0"/>
                <a:cs typeface="Lucida Grande"/>
              </a:rPr>
              <a:t>and business needs for today and the future</a:t>
            </a:r>
          </a:p>
        </p:txBody>
      </p:sp>
      <p:pic>
        <p:nvPicPr>
          <p:cNvPr id="42" name="Picture 79" descr="http://ilearnstack.files.wordpress.com/2013/04/openstac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561" y="2066846"/>
            <a:ext cx="2581580" cy="959807"/>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3683880" y="1728608"/>
            <a:ext cx="1870263" cy="1811137"/>
            <a:chOff x="70022" y="1325584"/>
            <a:chExt cx="4654378" cy="4507235"/>
          </a:xfrm>
        </p:grpSpPr>
        <p:pic>
          <p:nvPicPr>
            <p:cNvPr id="44" name="Picture 32"/>
            <p:cNvPicPr>
              <a:picLocks noChangeAspect="1" noChangeArrowheads="1"/>
            </p:cNvPicPr>
            <p:nvPr/>
          </p:nvPicPr>
          <p:blipFill>
            <a:blip r:embed="rId4" cstate="screen">
              <a:duotone>
                <a:prstClr val="black"/>
                <a:srgbClr val="FF0A11">
                  <a:tint val="45000"/>
                  <a:satMod val="400000"/>
                </a:srgbClr>
              </a:duotone>
              <a:extLst>
                <a:ext uri="{BEBA8EAE-BF5A-486C-A8C5-ECC9F3942E4B}">
                  <a14:imgProps xmlns:a14="http://schemas.microsoft.com/office/drawing/2010/main">
                    <a14:imgLayer r:embed="rId5">
                      <a14:imgEffect>
                        <a14:brightnessContrast bright="-100000"/>
                      </a14:imgEffect>
                    </a14:imgLayer>
                  </a14:imgProps>
                </a:ext>
              </a:extLst>
            </a:blip>
            <a:srcRect/>
            <a:stretch>
              <a:fillRect/>
            </a:stretch>
          </p:blipFill>
          <p:spPr bwMode="auto">
            <a:xfrm>
              <a:off x="1219200" y="2373152"/>
              <a:ext cx="2133600" cy="2372029"/>
            </a:xfrm>
            <a:prstGeom prst="rect">
              <a:avLst/>
            </a:prstGeom>
            <a:noFill/>
            <a:ln w="12700" cap="flat">
              <a:noFill/>
              <a:miter lim="800000"/>
              <a:headEnd/>
              <a:tailEnd/>
            </a:ln>
          </p:spPr>
        </p:pic>
        <p:sp>
          <p:nvSpPr>
            <p:cNvPr id="45" name="Freeform 52"/>
            <p:cNvSpPr>
              <a:spLocks noEditPoints="1"/>
            </p:cNvSpPr>
            <p:nvPr/>
          </p:nvSpPr>
          <p:spPr bwMode="auto">
            <a:xfrm>
              <a:off x="631038" y="2122861"/>
              <a:ext cx="1121562" cy="2413029"/>
            </a:xfrm>
            <a:custGeom>
              <a:avLst/>
              <a:gdLst>
                <a:gd name="T0" fmla="*/ 1 w 2584"/>
                <a:gd name="T1" fmla="*/ 4051 h 4103"/>
                <a:gd name="T2" fmla="*/ 2 w 2584"/>
                <a:gd name="T3" fmla="*/ 3990 h 4103"/>
                <a:gd name="T4" fmla="*/ 9 w 2584"/>
                <a:gd name="T5" fmla="*/ 3839 h 4103"/>
                <a:gd name="T6" fmla="*/ 13 w 2584"/>
                <a:gd name="T7" fmla="*/ 3779 h 4103"/>
                <a:gd name="T8" fmla="*/ 26 w 2584"/>
                <a:gd name="T9" fmla="*/ 3625 h 4103"/>
                <a:gd name="T10" fmla="*/ 32 w 2584"/>
                <a:gd name="T11" fmla="*/ 3565 h 4103"/>
                <a:gd name="T12" fmla="*/ 39 w 2584"/>
                <a:gd name="T13" fmla="*/ 3505 h 4103"/>
                <a:gd name="T14" fmla="*/ 60 w 2584"/>
                <a:gd name="T15" fmla="*/ 3355 h 4103"/>
                <a:gd name="T16" fmla="*/ 70 w 2584"/>
                <a:gd name="T17" fmla="*/ 3296 h 4103"/>
                <a:gd name="T18" fmla="*/ 96 w 2584"/>
                <a:gd name="T19" fmla="*/ 3148 h 4103"/>
                <a:gd name="T20" fmla="*/ 108 w 2584"/>
                <a:gd name="T21" fmla="*/ 3089 h 4103"/>
                <a:gd name="T22" fmla="*/ 139 w 2584"/>
                <a:gd name="T23" fmla="*/ 2942 h 4103"/>
                <a:gd name="T24" fmla="*/ 153 w 2584"/>
                <a:gd name="T25" fmla="*/ 2884 h 4103"/>
                <a:gd name="T26" fmla="*/ 168 w 2584"/>
                <a:gd name="T27" fmla="*/ 2826 h 4103"/>
                <a:gd name="T28" fmla="*/ 206 w 2584"/>
                <a:gd name="T29" fmla="*/ 2682 h 4103"/>
                <a:gd name="T30" fmla="*/ 222 w 2584"/>
                <a:gd name="T31" fmla="*/ 2625 h 4103"/>
                <a:gd name="T32" fmla="*/ 267 w 2584"/>
                <a:gd name="T33" fmla="*/ 2481 h 4103"/>
                <a:gd name="T34" fmla="*/ 285 w 2584"/>
                <a:gd name="T35" fmla="*/ 2426 h 4103"/>
                <a:gd name="T36" fmla="*/ 304 w 2584"/>
                <a:gd name="T37" fmla="*/ 2370 h 4103"/>
                <a:gd name="T38" fmla="*/ 356 w 2584"/>
                <a:gd name="T39" fmla="*/ 2227 h 4103"/>
                <a:gd name="T40" fmla="*/ 376 w 2584"/>
                <a:gd name="T41" fmla="*/ 2173 h 4103"/>
                <a:gd name="T42" fmla="*/ 433 w 2584"/>
                <a:gd name="T43" fmla="*/ 2034 h 4103"/>
                <a:gd name="T44" fmla="*/ 455 w 2584"/>
                <a:gd name="T45" fmla="*/ 1981 h 4103"/>
                <a:gd name="T46" fmla="*/ 516 w 2584"/>
                <a:gd name="T47" fmla="*/ 1845 h 4103"/>
                <a:gd name="T48" fmla="*/ 540 w 2584"/>
                <a:gd name="T49" fmla="*/ 1794 h 4103"/>
                <a:gd name="T50" fmla="*/ 565 w 2584"/>
                <a:gd name="T51" fmla="*/ 1744 h 4103"/>
                <a:gd name="T52" fmla="*/ 633 w 2584"/>
                <a:gd name="T53" fmla="*/ 1612 h 4103"/>
                <a:gd name="T54" fmla="*/ 659 w 2584"/>
                <a:gd name="T55" fmla="*/ 1563 h 4103"/>
                <a:gd name="T56" fmla="*/ 733 w 2584"/>
                <a:gd name="T57" fmla="*/ 1432 h 4103"/>
                <a:gd name="T58" fmla="*/ 758 w 2584"/>
                <a:gd name="T59" fmla="*/ 1389 h 4103"/>
                <a:gd name="T60" fmla="*/ 787 w 2584"/>
                <a:gd name="T61" fmla="*/ 1342 h 4103"/>
                <a:gd name="T62" fmla="*/ 864 w 2584"/>
                <a:gd name="T63" fmla="*/ 1220 h 4103"/>
                <a:gd name="T64" fmla="*/ 894 w 2584"/>
                <a:gd name="T65" fmla="*/ 1176 h 4103"/>
                <a:gd name="T66" fmla="*/ 924 w 2584"/>
                <a:gd name="T67" fmla="*/ 1132 h 4103"/>
                <a:gd name="T68" fmla="*/ 1008 w 2584"/>
                <a:gd name="T69" fmla="*/ 1016 h 4103"/>
                <a:gd name="T70" fmla="*/ 1039 w 2584"/>
                <a:gd name="T71" fmla="*/ 975 h 4103"/>
                <a:gd name="T72" fmla="*/ 1069 w 2584"/>
                <a:gd name="T73" fmla="*/ 936 h 4103"/>
                <a:gd name="T74" fmla="*/ 1160 w 2584"/>
                <a:gd name="T75" fmla="*/ 825 h 4103"/>
                <a:gd name="T76" fmla="*/ 1193 w 2584"/>
                <a:gd name="T77" fmla="*/ 787 h 4103"/>
                <a:gd name="T78" fmla="*/ 1287 w 2584"/>
                <a:gd name="T79" fmla="*/ 683 h 4103"/>
                <a:gd name="T80" fmla="*/ 1321 w 2584"/>
                <a:gd name="T81" fmla="*/ 648 h 4103"/>
                <a:gd name="T82" fmla="*/ 1355 w 2584"/>
                <a:gd name="T83" fmla="*/ 614 h 4103"/>
                <a:gd name="T84" fmla="*/ 1456 w 2584"/>
                <a:gd name="T85" fmla="*/ 518 h 4103"/>
                <a:gd name="T86" fmla="*/ 1491 w 2584"/>
                <a:gd name="T87" fmla="*/ 487 h 4103"/>
                <a:gd name="T88" fmla="*/ 1526 w 2584"/>
                <a:gd name="T89" fmla="*/ 457 h 4103"/>
                <a:gd name="T90" fmla="*/ 1635 w 2584"/>
                <a:gd name="T91" fmla="*/ 371 h 4103"/>
                <a:gd name="T92" fmla="*/ 1671 w 2584"/>
                <a:gd name="T93" fmla="*/ 344 h 4103"/>
                <a:gd name="T94" fmla="*/ 1707 w 2584"/>
                <a:gd name="T95" fmla="*/ 318 h 4103"/>
                <a:gd name="T96" fmla="*/ 1742 w 2584"/>
                <a:gd name="T97" fmla="*/ 294 h 4103"/>
                <a:gd name="T98" fmla="*/ 1858 w 2584"/>
                <a:gd name="T99" fmla="*/ 221 h 4103"/>
                <a:gd name="T100" fmla="*/ 1895 w 2584"/>
                <a:gd name="T101" fmla="*/ 201 h 4103"/>
                <a:gd name="T102" fmla="*/ 1932 w 2584"/>
                <a:gd name="T103" fmla="*/ 181 h 4103"/>
                <a:gd name="T104" fmla="*/ 2054 w 2584"/>
                <a:gd name="T105" fmla="*/ 122 h 4103"/>
                <a:gd name="T106" fmla="*/ 2091 w 2584"/>
                <a:gd name="T107" fmla="*/ 107 h 4103"/>
                <a:gd name="T108" fmla="*/ 2129 w 2584"/>
                <a:gd name="T109" fmla="*/ 92 h 4103"/>
                <a:gd name="T110" fmla="*/ 2256 w 2584"/>
                <a:gd name="T111" fmla="*/ 50 h 4103"/>
                <a:gd name="T112" fmla="*/ 2294 w 2584"/>
                <a:gd name="T113" fmla="*/ 40 h 4103"/>
                <a:gd name="T114" fmla="*/ 2332 w 2584"/>
                <a:gd name="T115" fmla="*/ 31 h 4103"/>
                <a:gd name="T116" fmla="*/ 2370 w 2584"/>
                <a:gd name="T117" fmla="*/ 23 h 4103"/>
                <a:gd name="T118" fmla="*/ 2502 w 2584"/>
                <a:gd name="T119" fmla="*/ 4 h 4103"/>
                <a:gd name="T120" fmla="*/ 2541 w 2584"/>
                <a:gd name="T121" fmla="*/ 1 h 4103"/>
                <a:gd name="T122" fmla="*/ 2579 w 2584"/>
                <a:gd name="T123" fmla="*/ 0 h 4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4" h="4103">
                  <a:moveTo>
                    <a:pt x="0" y="4103"/>
                  </a:moveTo>
                  <a:lnTo>
                    <a:pt x="0" y="4103"/>
                  </a:lnTo>
                  <a:lnTo>
                    <a:pt x="0" y="4103"/>
                  </a:lnTo>
                  <a:lnTo>
                    <a:pt x="0" y="4100"/>
                  </a:lnTo>
                  <a:lnTo>
                    <a:pt x="0" y="4096"/>
                  </a:lnTo>
                  <a:lnTo>
                    <a:pt x="0" y="4093"/>
                  </a:lnTo>
                  <a:lnTo>
                    <a:pt x="0" y="4090"/>
                  </a:lnTo>
                  <a:lnTo>
                    <a:pt x="0" y="4087"/>
                  </a:lnTo>
                  <a:lnTo>
                    <a:pt x="0" y="4084"/>
                  </a:lnTo>
                  <a:lnTo>
                    <a:pt x="0" y="4081"/>
                  </a:lnTo>
                  <a:lnTo>
                    <a:pt x="0" y="4078"/>
                  </a:lnTo>
                  <a:lnTo>
                    <a:pt x="0" y="4075"/>
                  </a:lnTo>
                  <a:lnTo>
                    <a:pt x="0" y="4072"/>
                  </a:lnTo>
                  <a:lnTo>
                    <a:pt x="0" y="4069"/>
                  </a:lnTo>
                  <a:lnTo>
                    <a:pt x="0" y="4066"/>
                  </a:lnTo>
                  <a:lnTo>
                    <a:pt x="1" y="4063"/>
                  </a:lnTo>
                  <a:lnTo>
                    <a:pt x="1" y="4060"/>
                  </a:lnTo>
                  <a:lnTo>
                    <a:pt x="1" y="4057"/>
                  </a:lnTo>
                  <a:lnTo>
                    <a:pt x="1" y="4054"/>
                  </a:lnTo>
                  <a:lnTo>
                    <a:pt x="1" y="4051"/>
                  </a:lnTo>
                  <a:lnTo>
                    <a:pt x="1" y="4048"/>
                  </a:lnTo>
                  <a:lnTo>
                    <a:pt x="1" y="4045"/>
                  </a:lnTo>
                  <a:lnTo>
                    <a:pt x="1" y="4042"/>
                  </a:lnTo>
                  <a:lnTo>
                    <a:pt x="1" y="4039"/>
                  </a:lnTo>
                  <a:lnTo>
                    <a:pt x="1" y="4036"/>
                  </a:lnTo>
                  <a:lnTo>
                    <a:pt x="1" y="4033"/>
                  </a:lnTo>
                  <a:lnTo>
                    <a:pt x="1" y="4030"/>
                  </a:lnTo>
                  <a:lnTo>
                    <a:pt x="1" y="4027"/>
                  </a:lnTo>
                  <a:lnTo>
                    <a:pt x="1" y="4024"/>
                  </a:lnTo>
                  <a:lnTo>
                    <a:pt x="1" y="4021"/>
                  </a:lnTo>
                  <a:lnTo>
                    <a:pt x="1" y="4018"/>
                  </a:lnTo>
                  <a:lnTo>
                    <a:pt x="1" y="4015"/>
                  </a:lnTo>
                  <a:lnTo>
                    <a:pt x="2" y="4012"/>
                  </a:lnTo>
                  <a:lnTo>
                    <a:pt x="2" y="4009"/>
                  </a:lnTo>
                  <a:lnTo>
                    <a:pt x="2" y="4006"/>
                  </a:lnTo>
                  <a:lnTo>
                    <a:pt x="2" y="4003"/>
                  </a:lnTo>
                  <a:lnTo>
                    <a:pt x="2" y="4000"/>
                  </a:lnTo>
                  <a:lnTo>
                    <a:pt x="2" y="3997"/>
                  </a:lnTo>
                  <a:lnTo>
                    <a:pt x="2" y="3994"/>
                  </a:lnTo>
                  <a:lnTo>
                    <a:pt x="2" y="3990"/>
                  </a:lnTo>
                  <a:lnTo>
                    <a:pt x="2" y="3987"/>
                  </a:lnTo>
                  <a:lnTo>
                    <a:pt x="2" y="3984"/>
                  </a:lnTo>
                  <a:lnTo>
                    <a:pt x="2" y="3981"/>
                  </a:lnTo>
                  <a:lnTo>
                    <a:pt x="3" y="3978"/>
                  </a:lnTo>
                  <a:lnTo>
                    <a:pt x="3" y="3975"/>
                  </a:lnTo>
                  <a:lnTo>
                    <a:pt x="3" y="3972"/>
                  </a:lnTo>
                  <a:lnTo>
                    <a:pt x="3" y="3970"/>
                  </a:lnTo>
                  <a:moveTo>
                    <a:pt x="7" y="3870"/>
                  </a:moveTo>
                  <a:lnTo>
                    <a:pt x="7" y="3870"/>
                  </a:lnTo>
                  <a:lnTo>
                    <a:pt x="7" y="3869"/>
                  </a:lnTo>
                  <a:lnTo>
                    <a:pt x="7" y="3866"/>
                  </a:lnTo>
                  <a:lnTo>
                    <a:pt x="7" y="3863"/>
                  </a:lnTo>
                  <a:lnTo>
                    <a:pt x="8" y="3860"/>
                  </a:lnTo>
                  <a:lnTo>
                    <a:pt x="8" y="3857"/>
                  </a:lnTo>
                  <a:lnTo>
                    <a:pt x="8" y="3854"/>
                  </a:lnTo>
                  <a:lnTo>
                    <a:pt x="8" y="3851"/>
                  </a:lnTo>
                  <a:lnTo>
                    <a:pt x="8" y="3848"/>
                  </a:lnTo>
                  <a:lnTo>
                    <a:pt x="8" y="3845"/>
                  </a:lnTo>
                  <a:lnTo>
                    <a:pt x="9" y="3842"/>
                  </a:lnTo>
                  <a:lnTo>
                    <a:pt x="9" y="3839"/>
                  </a:lnTo>
                  <a:lnTo>
                    <a:pt x="9" y="3836"/>
                  </a:lnTo>
                  <a:lnTo>
                    <a:pt x="9" y="3833"/>
                  </a:lnTo>
                  <a:lnTo>
                    <a:pt x="9" y="3830"/>
                  </a:lnTo>
                  <a:lnTo>
                    <a:pt x="10" y="3827"/>
                  </a:lnTo>
                  <a:lnTo>
                    <a:pt x="10" y="3824"/>
                  </a:lnTo>
                  <a:lnTo>
                    <a:pt x="10" y="3821"/>
                  </a:lnTo>
                  <a:lnTo>
                    <a:pt x="10" y="3818"/>
                  </a:lnTo>
                  <a:lnTo>
                    <a:pt x="10" y="3815"/>
                  </a:lnTo>
                  <a:lnTo>
                    <a:pt x="11" y="3812"/>
                  </a:lnTo>
                  <a:lnTo>
                    <a:pt x="11" y="3809"/>
                  </a:lnTo>
                  <a:lnTo>
                    <a:pt x="11" y="3806"/>
                  </a:lnTo>
                  <a:lnTo>
                    <a:pt x="11" y="3803"/>
                  </a:lnTo>
                  <a:lnTo>
                    <a:pt x="11" y="3800"/>
                  </a:lnTo>
                  <a:lnTo>
                    <a:pt x="12" y="3797"/>
                  </a:lnTo>
                  <a:lnTo>
                    <a:pt x="12" y="3794"/>
                  </a:lnTo>
                  <a:lnTo>
                    <a:pt x="12" y="3791"/>
                  </a:lnTo>
                  <a:lnTo>
                    <a:pt x="12" y="3788"/>
                  </a:lnTo>
                  <a:lnTo>
                    <a:pt x="12" y="3785"/>
                  </a:lnTo>
                  <a:lnTo>
                    <a:pt x="13" y="3782"/>
                  </a:lnTo>
                  <a:lnTo>
                    <a:pt x="13" y="3779"/>
                  </a:lnTo>
                  <a:lnTo>
                    <a:pt x="13" y="3776"/>
                  </a:lnTo>
                  <a:lnTo>
                    <a:pt x="13" y="3773"/>
                  </a:lnTo>
                  <a:lnTo>
                    <a:pt x="13" y="3770"/>
                  </a:lnTo>
                  <a:lnTo>
                    <a:pt x="14" y="3767"/>
                  </a:lnTo>
                  <a:lnTo>
                    <a:pt x="14" y="3764"/>
                  </a:lnTo>
                  <a:lnTo>
                    <a:pt x="14" y="3761"/>
                  </a:lnTo>
                  <a:lnTo>
                    <a:pt x="14" y="3758"/>
                  </a:lnTo>
                  <a:lnTo>
                    <a:pt x="15" y="3755"/>
                  </a:lnTo>
                  <a:lnTo>
                    <a:pt x="15" y="3752"/>
                  </a:lnTo>
                  <a:lnTo>
                    <a:pt x="15" y="3749"/>
                  </a:lnTo>
                  <a:lnTo>
                    <a:pt x="15" y="3746"/>
                  </a:lnTo>
                  <a:lnTo>
                    <a:pt x="15" y="3743"/>
                  </a:lnTo>
                  <a:lnTo>
                    <a:pt x="16" y="3740"/>
                  </a:lnTo>
                  <a:lnTo>
                    <a:pt x="16" y="3737"/>
                  </a:lnTo>
                  <a:moveTo>
                    <a:pt x="25" y="3637"/>
                  </a:moveTo>
                  <a:lnTo>
                    <a:pt x="25" y="3637"/>
                  </a:lnTo>
                  <a:lnTo>
                    <a:pt x="25" y="3634"/>
                  </a:lnTo>
                  <a:lnTo>
                    <a:pt x="25" y="3631"/>
                  </a:lnTo>
                  <a:lnTo>
                    <a:pt x="26" y="3628"/>
                  </a:lnTo>
                  <a:lnTo>
                    <a:pt x="26" y="3625"/>
                  </a:lnTo>
                  <a:lnTo>
                    <a:pt x="26" y="3622"/>
                  </a:lnTo>
                  <a:lnTo>
                    <a:pt x="27" y="3619"/>
                  </a:lnTo>
                  <a:lnTo>
                    <a:pt x="27" y="3616"/>
                  </a:lnTo>
                  <a:lnTo>
                    <a:pt x="27" y="3613"/>
                  </a:lnTo>
                  <a:lnTo>
                    <a:pt x="28" y="3610"/>
                  </a:lnTo>
                  <a:lnTo>
                    <a:pt x="28" y="3607"/>
                  </a:lnTo>
                  <a:lnTo>
                    <a:pt x="28" y="3604"/>
                  </a:lnTo>
                  <a:lnTo>
                    <a:pt x="28" y="3601"/>
                  </a:lnTo>
                  <a:lnTo>
                    <a:pt x="29" y="3598"/>
                  </a:lnTo>
                  <a:lnTo>
                    <a:pt x="29" y="3595"/>
                  </a:lnTo>
                  <a:lnTo>
                    <a:pt x="29" y="3592"/>
                  </a:lnTo>
                  <a:lnTo>
                    <a:pt x="30" y="3589"/>
                  </a:lnTo>
                  <a:lnTo>
                    <a:pt x="30" y="3586"/>
                  </a:lnTo>
                  <a:lnTo>
                    <a:pt x="30" y="3583"/>
                  </a:lnTo>
                  <a:lnTo>
                    <a:pt x="31" y="3580"/>
                  </a:lnTo>
                  <a:lnTo>
                    <a:pt x="31" y="3577"/>
                  </a:lnTo>
                  <a:lnTo>
                    <a:pt x="31" y="3574"/>
                  </a:lnTo>
                  <a:lnTo>
                    <a:pt x="32" y="3571"/>
                  </a:lnTo>
                  <a:lnTo>
                    <a:pt x="32" y="3568"/>
                  </a:lnTo>
                  <a:lnTo>
                    <a:pt x="32" y="3565"/>
                  </a:lnTo>
                  <a:lnTo>
                    <a:pt x="33" y="3562"/>
                  </a:lnTo>
                  <a:lnTo>
                    <a:pt x="33" y="3559"/>
                  </a:lnTo>
                  <a:lnTo>
                    <a:pt x="33" y="3556"/>
                  </a:lnTo>
                  <a:lnTo>
                    <a:pt x="34" y="3553"/>
                  </a:lnTo>
                  <a:lnTo>
                    <a:pt x="34" y="3550"/>
                  </a:lnTo>
                  <a:lnTo>
                    <a:pt x="34" y="3547"/>
                  </a:lnTo>
                  <a:lnTo>
                    <a:pt x="35" y="3544"/>
                  </a:lnTo>
                  <a:lnTo>
                    <a:pt x="35" y="3541"/>
                  </a:lnTo>
                  <a:lnTo>
                    <a:pt x="36" y="3538"/>
                  </a:lnTo>
                  <a:lnTo>
                    <a:pt x="36" y="3535"/>
                  </a:lnTo>
                  <a:lnTo>
                    <a:pt x="36" y="3532"/>
                  </a:lnTo>
                  <a:lnTo>
                    <a:pt x="37" y="3529"/>
                  </a:lnTo>
                  <a:lnTo>
                    <a:pt x="37" y="3526"/>
                  </a:lnTo>
                  <a:lnTo>
                    <a:pt x="37" y="3523"/>
                  </a:lnTo>
                  <a:lnTo>
                    <a:pt x="38" y="3520"/>
                  </a:lnTo>
                  <a:lnTo>
                    <a:pt x="38" y="3517"/>
                  </a:lnTo>
                  <a:lnTo>
                    <a:pt x="38" y="3514"/>
                  </a:lnTo>
                  <a:lnTo>
                    <a:pt x="39" y="3511"/>
                  </a:lnTo>
                  <a:lnTo>
                    <a:pt x="39" y="3508"/>
                  </a:lnTo>
                  <a:lnTo>
                    <a:pt x="39" y="3505"/>
                  </a:lnTo>
                  <a:lnTo>
                    <a:pt x="40" y="3504"/>
                  </a:lnTo>
                  <a:moveTo>
                    <a:pt x="53" y="3405"/>
                  </a:moveTo>
                  <a:lnTo>
                    <a:pt x="53" y="3405"/>
                  </a:lnTo>
                  <a:lnTo>
                    <a:pt x="53" y="3403"/>
                  </a:lnTo>
                  <a:lnTo>
                    <a:pt x="54" y="3400"/>
                  </a:lnTo>
                  <a:lnTo>
                    <a:pt x="54" y="3397"/>
                  </a:lnTo>
                  <a:lnTo>
                    <a:pt x="54" y="3394"/>
                  </a:lnTo>
                  <a:lnTo>
                    <a:pt x="55" y="3391"/>
                  </a:lnTo>
                  <a:lnTo>
                    <a:pt x="55" y="3388"/>
                  </a:lnTo>
                  <a:lnTo>
                    <a:pt x="56" y="3385"/>
                  </a:lnTo>
                  <a:lnTo>
                    <a:pt x="56" y="3382"/>
                  </a:lnTo>
                  <a:lnTo>
                    <a:pt x="57" y="3379"/>
                  </a:lnTo>
                  <a:lnTo>
                    <a:pt x="57" y="3376"/>
                  </a:lnTo>
                  <a:lnTo>
                    <a:pt x="57" y="3373"/>
                  </a:lnTo>
                  <a:lnTo>
                    <a:pt x="58" y="3370"/>
                  </a:lnTo>
                  <a:lnTo>
                    <a:pt x="58" y="3367"/>
                  </a:lnTo>
                  <a:lnTo>
                    <a:pt x="59" y="3364"/>
                  </a:lnTo>
                  <a:lnTo>
                    <a:pt x="59" y="3361"/>
                  </a:lnTo>
                  <a:lnTo>
                    <a:pt x="60" y="3358"/>
                  </a:lnTo>
                  <a:lnTo>
                    <a:pt x="60" y="3355"/>
                  </a:lnTo>
                  <a:lnTo>
                    <a:pt x="61" y="3352"/>
                  </a:lnTo>
                  <a:lnTo>
                    <a:pt x="61" y="3349"/>
                  </a:lnTo>
                  <a:lnTo>
                    <a:pt x="62" y="3346"/>
                  </a:lnTo>
                  <a:lnTo>
                    <a:pt x="62" y="3343"/>
                  </a:lnTo>
                  <a:lnTo>
                    <a:pt x="62" y="3340"/>
                  </a:lnTo>
                  <a:lnTo>
                    <a:pt x="63" y="3337"/>
                  </a:lnTo>
                  <a:lnTo>
                    <a:pt x="63" y="3334"/>
                  </a:lnTo>
                  <a:lnTo>
                    <a:pt x="64" y="3331"/>
                  </a:lnTo>
                  <a:lnTo>
                    <a:pt x="64" y="3329"/>
                  </a:lnTo>
                  <a:lnTo>
                    <a:pt x="65" y="3326"/>
                  </a:lnTo>
                  <a:lnTo>
                    <a:pt x="65" y="3323"/>
                  </a:lnTo>
                  <a:lnTo>
                    <a:pt x="66" y="3320"/>
                  </a:lnTo>
                  <a:lnTo>
                    <a:pt x="66" y="3317"/>
                  </a:lnTo>
                  <a:lnTo>
                    <a:pt x="67" y="3314"/>
                  </a:lnTo>
                  <a:lnTo>
                    <a:pt x="67" y="3311"/>
                  </a:lnTo>
                  <a:lnTo>
                    <a:pt x="68" y="3308"/>
                  </a:lnTo>
                  <a:lnTo>
                    <a:pt x="68" y="3305"/>
                  </a:lnTo>
                  <a:lnTo>
                    <a:pt x="69" y="3302"/>
                  </a:lnTo>
                  <a:lnTo>
                    <a:pt x="69" y="3299"/>
                  </a:lnTo>
                  <a:lnTo>
                    <a:pt x="70" y="3296"/>
                  </a:lnTo>
                  <a:lnTo>
                    <a:pt x="70" y="3293"/>
                  </a:lnTo>
                  <a:lnTo>
                    <a:pt x="71" y="3290"/>
                  </a:lnTo>
                  <a:lnTo>
                    <a:pt x="71" y="3287"/>
                  </a:lnTo>
                  <a:lnTo>
                    <a:pt x="72" y="3284"/>
                  </a:lnTo>
                  <a:lnTo>
                    <a:pt x="72" y="3281"/>
                  </a:lnTo>
                  <a:lnTo>
                    <a:pt x="73" y="3278"/>
                  </a:lnTo>
                  <a:lnTo>
                    <a:pt x="73" y="3275"/>
                  </a:lnTo>
                  <a:lnTo>
                    <a:pt x="73" y="3274"/>
                  </a:lnTo>
                  <a:moveTo>
                    <a:pt x="91" y="3175"/>
                  </a:moveTo>
                  <a:lnTo>
                    <a:pt x="91" y="3175"/>
                  </a:lnTo>
                  <a:lnTo>
                    <a:pt x="91" y="3174"/>
                  </a:lnTo>
                  <a:lnTo>
                    <a:pt x="91" y="3171"/>
                  </a:lnTo>
                  <a:lnTo>
                    <a:pt x="92" y="3168"/>
                  </a:lnTo>
                  <a:lnTo>
                    <a:pt x="93" y="3165"/>
                  </a:lnTo>
                  <a:lnTo>
                    <a:pt x="93" y="3162"/>
                  </a:lnTo>
                  <a:lnTo>
                    <a:pt x="94" y="3159"/>
                  </a:lnTo>
                  <a:lnTo>
                    <a:pt x="94" y="3156"/>
                  </a:lnTo>
                  <a:lnTo>
                    <a:pt x="95" y="3154"/>
                  </a:lnTo>
                  <a:lnTo>
                    <a:pt x="95" y="3151"/>
                  </a:lnTo>
                  <a:lnTo>
                    <a:pt x="96" y="3148"/>
                  </a:lnTo>
                  <a:lnTo>
                    <a:pt x="96" y="3145"/>
                  </a:lnTo>
                  <a:lnTo>
                    <a:pt x="97" y="3142"/>
                  </a:lnTo>
                  <a:lnTo>
                    <a:pt x="98" y="3139"/>
                  </a:lnTo>
                  <a:lnTo>
                    <a:pt x="98" y="3136"/>
                  </a:lnTo>
                  <a:lnTo>
                    <a:pt x="99" y="3133"/>
                  </a:lnTo>
                  <a:lnTo>
                    <a:pt x="99" y="3130"/>
                  </a:lnTo>
                  <a:lnTo>
                    <a:pt x="100" y="3127"/>
                  </a:lnTo>
                  <a:lnTo>
                    <a:pt x="100" y="3124"/>
                  </a:lnTo>
                  <a:lnTo>
                    <a:pt x="101" y="3121"/>
                  </a:lnTo>
                  <a:lnTo>
                    <a:pt x="102" y="3118"/>
                  </a:lnTo>
                  <a:lnTo>
                    <a:pt x="102" y="3115"/>
                  </a:lnTo>
                  <a:lnTo>
                    <a:pt x="103" y="3112"/>
                  </a:lnTo>
                  <a:lnTo>
                    <a:pt x="103" y="3109"/>
                  </a:lnTo>
                  <a:lnTo>
                    <a:pt x="104" y="3106"/>
                  </a:lnTo>
                  <a:lnTo>
                    <a:pt x="105" y="3103"/>
                  </a:lnTo>
                  <a:lnTo>
                    <a:pt x="105" y="3100"/>
                  </a:lnTo>
                  <a:lnTo>
                    <a:pt x="106" y="3098"/>
                  </a:lnTo>
                  <a:lnTo>
                    <a:pt x="106" y="3095"/>
                  </a:lnTo>
                  <a:lnTo>
                    <a:pt x="107" y="3092"/>
                  </a:lnTo>
                  <a:lnTo>
                    <a:pt x="108" y="3089"/>
                  </a:lnTo>
                  <a:lnTo>
                    <a:pt x="108" y="3086"/>
                  </a:lnTo>
                  <a:lnTo>
                    <a:pt x="109" y="3083"/>
                  </a:lnTo>
                  <a:lnTo>
                    <a:pt x="109" y="3080"/>
                  </a:lnTo>
                  <a:lnTo>
                    <a:pt x="110" y="3077"/>
                  </a:lnTo>
                  <a:lnTo>
                    <a:pt x="111" y="3074"/>
                  </a:lnTo>
                  <a:lnTo>
                    <a:pt x="111" y="3071"/>
                  </a:lnTo>
                  <a:lnTo>
                    <a:pt x="112" y="3068"/>
                  </a:lnTo>
                  <a:lnTo>
                    <a:pt x="112" y="3065"/>
                  </a:lnTo>
                  <a:lnTo>
                    <a:pt x="113" y="3062"/>
                  </a:lnTo>
                  <a:lnTo>
                    <a:pt x="114" y="3059"/>
                  </a:lnTo>
                  <a:lnTo>
                    <a:pt x="114" y="3056"/>
                  </a:lnTo>
                  <a:lnTo>
                    <a:pt x="115" y="3053"/>
                  </a:lnTo>
                  <a:lnTo>
                    <a:pt x="115" y="3050"/>
                  </a:lnTo>
                  <a:lnTo>
                    <a:pt x="116" y="3048"/>
                  </a:lnTo>
                  <a:lnTo>
                    <a:pt x="117" y="3045"/>
                  </a:lnTo>
                  <a:lnTo>
                    <a:pt x="117" y="3044"/>
                  </a:lnTo>
                  <a:moveTo>
                    <a:pt x="138" y="2947"/>
                  </a:moveTo>
                  <a:lnTo>
                    <a:pt x="138" y="2947"/>
                  </a:lnTo>
                  <a:lnTo>
                    <a:pt x="139" y="2945"/>
                  </a:lnTo>
                  <a:lnTo>
                    <a:pt x="139" y="2942"/>
                  </a:lnTo>
                  <a:lnTo>
                    <a:pt x="140" y="2939"/>
                  </a:lnTo>
                  <a:lnTo>
                    <a:pt x="141" y="2936"/>
                  </a:lnTo>
                  <a:lnTo>
                    <a:pt x="141" y="2934"/>
                  </a:lnTo>
                  <a:lnTo>
                    <a:pt x="142" y="2931"/>
                  </a:lnTo>
                  <a:lnTo>
                    <a:pt x="143" y="2928"/>
                  </a:lnTo>
                  <a:lnTo>
                    <a:pt x="143" y="2925"/>
                  </a:lnTo>
                  <a:lnTo>
                    <a:pt x="144" y="2922"/>
                  </a:lnTo>
                  <a:lnTo>
                    <a:pt x="145" y="2919"/>
                  </a:lnTo>
                  <a:lnTo>
                    <a:pt x="145" y="2916"/>
                  </a:lnTo>
                  <a:lnTo>
                    <a:pt x="146" y="2913"/>
                  </a:lnTo>
                  <a:lnTo>
                    <a:pt x="147" y="2910"/>
                  </a:lnTo>
                  <a:lnTo>
                    <a:pt x="148" y="2907"/>
                  </a:lnTo>
                  <a:lnTo>
                    <a:pt x="148" y="2904"/>
                  </a:lnTo>
                  <a:lnTo>
                    <a:pt x="149" y="2902"/>
                  </a:lnTo>
                  <a:lnTo>
                    <a:pt x="150" y="2899"/>
                  </a:lnTo>
                  <a:lnTo>
                    <a:pt x="150" y="2896"/>
                  </a:lnTo>
                  <a:lnTo>
                    <a:pt x="151" y="2893"/>
                  </a:lnTo>
                  <a:lnTo>
                    <a:pt x="152" y="2890"/>
                  </a:lnTo>
                  <a:lnTo>
                    <a:pt x="152" y="2887"/>
                  </a:lnTo>
                  <a:lnTo>
                    <a:pt x="153" y="2884"/>
                  </a:lnTo>
                  <a:lnTo>
                    <a:pt x="154" y="2881"/>
                  </a:lnTo>
                  <a:lnTo>
                    <a:pt x="155" y="2878"/>
                  </a:lnTo>
                  <a:lnTo>
                    <a:pt x="155" y="2875"/>
                  </a:lnTo>
                  <a:lnTo>
                    <a:pt x="156" y="2872"/>
                  </a:lnTo>
                  <a:lnTo>
                    <a:pt x="157" y="2870"/>
                  </a:lnTo>
                  <a:lnTo>
                    <a:pt x="157" y="2867"/>
                  </a:lnTo>
                  <a:lnTo>
                    <a:pt x="158" y="2864"/>
                  </a:lnTo>
                  <a:lnTo>
                    <a:pt x="159" y="2861"/>
                  </a:lnTo>
                  <a:lnTo>
                    <a:pt x="160" y="2858"/>
                  </a:lnTo>
                  <a:lnTo>
                    <a:pt x="160" y="2855"/>
                  </a:lnTo>
                  <a:lnTo>
                    <a:pt x="161" y="2852"/>
                  </a:lnTo>
                  <a:lnTo>
                    <a:pt x="162" y="2849"/>
                  </a:lnTo>
                  <a:lnTo>
                    <a:pt x="162" y="2846"/>
                  </a:lnTo>
                  <a:lnTo>
                    <a:pt x="163" y="2843"/>
                  </a:lnTo>
                  <a:lnTo>
                    <a:pt x="164" y="2841"/>
                  </a:lnTo>
                  <a:lnTo>
                    <a:pt x="165" y="2838"/>
                  </a:lnTo>
                  <a:lnTo>
                    <a:pt x="165" y="2835"/>
                  </a:lnTo>
                  <a:lnTo>
                    <a:pt x="166" y="2832"/>
                  </a:lnTo>
                  <a:lnTo>
                    <a:pt x="167" y="2829"/>
                  </a:lnTo>
                  <a:lnTo>
                    <a:pt x="168" y="2826"/>
                  </a:lnTo>
                  <a:lnTo>
                    <a:pt x="168" y="2823"/>
                  </a:lnTo>
                  <a:lnTo>
                    <a:pt x="169" y="2820"/>
                  </a:lnTo>
                  <a:lnTo>
                    <a:pt x="170" y="2817"/>
                  </a:lnTo>
                  <a:lnTo>
                    <a:pt x="170" y="2817"/>
                  </a:lnTo>
                  <a:moveTo>
                    <a:pt x="195" y="2720"/>
                  </a:moveTo>
                  <a:lnTo>
                    <a:pt x="195" y="2720"/>
                  </a:lnTo>
                  <a:lnTo>
                    <a:pt x="196" y="2720"/>
                  </a:lnTo>
                  <a:lnTo>
                    <a:pt x="196" y="2717"/>
                  </a:lnTo>
                  <a:lnTo>
                    <a:pt x="197" y="2714"/>
                  </a:lnTo>
                  <a:lnTo>
                    <a:pt x="198" y="2711"/>
                  </a:lnTo>
                  <a:lnTo>
                    <a:pt x="199" y="2708"/>
                  </a:lnTo>
                  <a:lnTo>
                    <a:pt x="200" y="2705"/>
                  </a:lnTo>
                  <a:lnTo>
                    <a:pt x="200" y="2702"/>
                  </a:lnTo>
                  <a:lnTo>
                    <a:pt x="201" y="2700"/>
                  </a:lnTo>
                  <a:lnTo>
                    <a:pt x="202" y="2697"/>
                  </a:lnTo>
                  <a:lnTo>
                    <a:pt x="203" y="2694"/>
                  </a:lnTo>
                  <a:lnTo>
                    <a:pt x="204" y="2691"/>
                  </a:lnTo>
                  <a:lnTo>
                    <a:pt x="204" y="2688"/>
                  </a:lnTo>
                  <a:lnTo>
                    <a:pt x="205" y="2685"/>
                  </a:lnTo>
                  <a:lnTo>
                    <a:pt x="206" y="2682"/>
                  </a:lnTo>
                  <a:lnTo>
                    <a:pt x="207" y="2680"/>
                  </a:lnTo>
                  <a:lnTo>
                    <a:pt x="208" y="2677"/>
                  </a:lnTo>
                  <a:lnTo>
                    <a:pt x="208" y="2674"/>
                  </a:lnTo>
                  <a:lnTo>
                    <a:pt x="209" y="2671"/>
                  </a:lnTo>
                  <a:lnTo>
                    <a:pt x="210" y="2668"/>
                  </a:lnTo>
                  <a:lnTo>
                    <a:pt x="211" y="2665"/>
                  </a:lnTo>
                  <a:lnTo>
                    <a:pt x="212" y="2662"/>
                  </a:lnTo>
                  <a:lnTo>
                    <a:pt x="213" y="2660"/>
                  </a:lnTo>
                  <a:lnTo>
                    <a:pt x="213" y="2657"/>
                  </a:lnTo>
                  <a:lnTo>
                    <a:pt x="214" y="2654"/>
                  </a:lnTo>
                  <a:lnTo>
                    <a:pt x="215" y="2651"/>
                  </a:lnTo>
                  <a:lnTo>
                    <a:pt x="216" y="2648"/>
                  </a:lnTo>
                  <a:lnTo>
                    <a:pt x="217" y="2645"/>
                  </a:lnTo>
                  <a:lnTo>
                    <a:pt x="217" y="2643"/>
                  </a:lnTo>
                  <a:lnTo>
                    <a:pt x="218" y="2640"/>
                  </a:lnTo>
                  <a:lnTo>
                    <a:pt x="219" y="2637"/>
                  </a:lnTo>
                  <a:lnTo>
                    <a:pt x="220" y="2634"/>
                  </a:lnTo>
                  <a:lnTo>
                    <a:pt x="221" y="2631"/>
                  </a:lnTo>
                  <a:lnTo>
                    <a:pt x="222" y="2628"/>
                  </a:lnTo>
                  <a:lnTo>
                    <a:pt x="222" y="2625"/>
                  </a:lnTo>
                  <a:lnTo>
                    <a:pt x="223" y="2623"/>
                  </a:lnTo>
                  <a:lnTo>
                    <a:pt x="224" y="2620"/>
                  </a:lnTo>
                  <a:lnTo>
                    <a:pt x="225" y="2617"/>
                  </a:lnTo>
                  <a:lnTo>
                    <a:pt x="226" y="2614"/>
                  </a:lnTo>
                  <a:lnTo>
                    <a:pt x="227" y="2611"/>
                  </a:lnTo>
                  <a:lnTo>
                    <a:pt x="227" y="2608"/>
                  </a:lnTo>
                  <a:lnTo>
                    <a:pt x="228" y="2606"/>
                  </a:lnTo>
                  <a:lnTo>
                    <a:pt x="229" y="2603"/>
                  </a:lnTo>
                  <a:lnTo>
                    <a:pt x="230" y="2600"/>
                  </a:lnTo>
                  <a:lnTo>
                    <a:pt x="231" y="2597"/>
                  </a:lnTo>
                  <a:lnTo>
                    <a:pt x="232" y="2594"/>
                  </a:lnTo>
                  <a:lnTo>
                    <a:pt x="232" y="2592"/>
                  </a:lnTo>
                  <a:moveTo>
                    <a:pt x="262" y="2497"/>
                  </a:moveTo>
                  <a:lnTo>
                    <a:pt x="262" y="2497"/>
                  </a:lnTo>
                  <a:lnTo>
                    <a:pt x="262" y="2495"/>
                  </a:lnTo>
                  <a:lnTo>
                    <a:pt x="263" y="2493"/>
                  </a:lnTo>
                  <a:lnTo>
                    <a:pt x="264" y="2490"/>
                  </a:lnTo>
                  <a:lnTo>
                    <a:pt x="265" y="2487"/>
                  </a:lnTo>
                  <a:lnTo>
                    <a:pt x="266" y="2484"/>
                  </a:lnTo>
                  <a:lnTo>
                    <a:pt x="267" y="2481"/>
                  </a:lnTo>
                  <a:lnTo>
                    <a:pt x="268" y="2479"/>
                  </a:lnTo>
                  <a:lnTo>
                    <a:pt x="269" y="2476"/>
                  </a:lnTo>
                  <a:lnTo>
                    <a:pt x="270" y="2473"/>
                  </a:lnTo>
                  <a:lnTo>
                    <a:pt x="270" y="2470"/>
                  </a:lnTo>
                  <a:lnTo>
                    <a:pt x="271" y="2467"/>
                  </a:lnTo>
                  <a:lnTo>
                    <a:pt x="272" y="2465"/>
                  </a:lnTo>
                  <a:lnTo>
                    <a:pt x="273" y="2462"/>
                  </a:lnTo>
                  <a:lnTo>
                    <a:pt x="274" y="2459"/>
                  </a:lnTo>
                  <a:lnTo>
                    <a:pt x="275" y="2456"/>
                  </a:lnTo>
                  <a:lnTo>
                    <a:pt x="276" y="2453"/>
                  </a:lnTo>
                  <a:lnTo>
                    <a:pt x="277" y="2451"/>
                  </a:lnTo>
                  <a:lnTo>
                    <a:pt x="278" y="2448"/>
                  </a:lnTo>
                  <a:lnTo>
                    <a:pt x="279" y="2445"/>
                  </a:lnTo>
                  <a:lnTo>
                    <a:pt x="280" y="2442"/>
                  </a:lnTo>
                  <a:lnTo>
                    <a:pt x="281" y="2439"/>
                  </a:lnTo>
                  <a:lnTo>
                    <a:pt x="281" y="2437"/>
                  </a:lnTo>
                  <a:lnTo>
                    <a:pt x="282" y="2434"/>
                  </a:lnTo>
                  <a:lnTo>
                    <a:pt x="283" y="2431"/>
                  </a:lnTo>
                  <a:lnTo>
                    <a:pt x="284" y="2428"/>
                  </a:lnTo>
                  <a:lnTo>
                    <a:pt x="285" y="2426"/>
                  </a:lnTo>
                  <a:lnTo>
                    <a:pt x="286" y="2423"/>
                  </a:lnTo>
                  <a:lnTo>
                    <a:pt x="287" y="2420"/>
                  </a:lnTo>
                  <a:lnTo>
                    <a:pt x="288" y="2417"/>
                  </a:lnTo>
                  <a:lnTo>
                    <a:pt x="289" y="2414"/>
                  </a:lnTo>
                  <a:lnTo>
                    <a:pt x="290" y="2412"/>
                  </a:lnTo>
                  <a:lnTo>
                    <a:pt x="291" y="2409"/>
                  </a:lnTo>
                  <a:lnTo>
                    <a:pt x="292" y="2406"/>
                  </a:lnTo>
                  <a:lnTo>
                    <a:pt x="293" y="2403"/>
                  </a:lnTo>
                  <a:lnTo>
                    <a:pt x="294" y="2400"/>
                  </a:lnTo>
                  <a:lnTo>
                    <a:pt x="295" y="2398"/>
                  </a:lnTo>
                  <a:lnTo>
                    <a:pt x="295" y="2395"/>
                  </a:lnTo>
                  <a:lnTo>
                    <a:pt x="296" y="2392"/>
                  </a:lnTo>
                  <a:lnTo>
                    <a:pt x="297" y="2389"/>
                  </a:lnTo>
                  <a:lnTo>
                    <a:pt x="298" y="2387"/>
                  </a:lnTo>
                  <a:lnTo>
                    <a:pt x="299" y="2384"/>
                  </a:lnTo>
                  <a:lnTo>
                    <a:pt x="300" y="2381"/>
                  </a:lnTo>
                  <a:lnTo>
                    <a:pt x="301" y="2378"/>
                  </a:lnTo>
                  <a:lnTo>
                    <a:pt x="302" y="2376"/>
                  </a:lnTo>
                  <a:lnTo>
                    <a:pt x="303" y="2373"/>
                  </a:lnTo>
                  <a:lnTo>
                    <a:pt x="304" y="2370"/>
                  </a:lnTo>
                  <a:moveTo>
                    <a:pt x="337" y="2276"/>
                  </a:moveTo>
                  <a:lnTo>
                    <a:pt x="337" y="2276"/>
                  </a:lnTo>
                  <a:lnTo>
                    <a:pt x="338" y="2274"/>
                  </a:lnTo>
                  <a:lnTo>
                    <a:pt x="339" y="2271"/>
                  </a:lnTo>
                  <a:lnTo>
                    <a:pt x="340" y="2268"/>
                  </a:lnTo>
                  <a:lnTo>
                    <a:pt x="341" y="2265"/>
                  </a:lnTo>
                  <a:lnTo>
                    <a:pt x="342" y="2263"/>
                  </a:lnTo>
                  <a:lnTo>
                    <a:pt x="343" y="2260"/>
                  </a:lnTo>
                  <a:lnTo>
                    <a:pt x="344" y="2257"/>
                  </a:lnTo>
                  <a:lnTo>
                    <a:pt x="345" y="2254"/>
                  </a:lnTo>
                  <a:lnTo>
                    <a:pt x="347" y="2252"/>
                  </a:lnTo>
                  <a:lnTo>
                    <a:pt x="348" y="2249"/>
                  </a:lnTo>
                  <a:lnTo>
                    <a:pt x="349" y="2246"/>
                  </a:lnTo>
                  <a:lnTo>
                    <a:pt x="350" y="2244"/>
                  </a:lnTo>
                  <a:lnTo>
                    <a:pt x="351" y="2241"/>
                  </a:lnTo>
                  <a:lnTo>
                    <a:pt x="352" y="2238"/>
                  </a:lnTo>
                  <a:lnTo>
                    <a:pt x="353" y="2235"/>
                  </a:lnTo>
                  <a:lnTo>
                    <a:pt x="354" y="2233"/>
                  </a:lnTo>
                  <a:lnTo>
                    <a:pt x="355" y="2230"/>
                  </a:lnTo>
                  <a:lnTo>
                    <a:pt x="356" y="2227"/>
                  </a:lnTo>
                  <a:lnTo>
                    <a:pt x="357" y="2224"/>
                  </a:lnTo>
                  <a:lnTo>
                    <a:pt x="358" y="2222"/>
                  </a:lnTo>
                  <a:lnTo>
                    <a:pt x="359" y="2219"/>
                  </a:lnTo>
                  <a:lnTo>
                    <a:pt x="360" y="2216"/>
                  </a:lnTo>
                  <a:lnTo>
                    <a:pt x="361" y="2214"/>
                  </a:lnTo>
                  <a:lnTo>
                    <a:pt x="362" y="2211"/>
                  </a:lnTo>
                  <a:lnTo>
                    <a:pt x="363" y="2208"/>
                  </a:lnTo>
                  <a:lnTo>
                    <a:pt x="364" y="2205"/>
                  </a:lnTo>
                  <a:lnTo>
                    <a:pt x="365" y="2203"/>
                  </a:lnTo>
                  <a:lnTo>
                    <a:pt x="366" y="2200"/>
                  </a:lnTo>
                  <a:lnTo>
                    <a:pt x="367" y="2197"/>
                  </a:lnTo>
                  <a:lnTo>
                    <a:pt x="368" y="2195"/>
                  </a:lnTo>
                  <a:lnTo>
                    <a:pt x="369" y="2192"/>
                  </a:lnTo>
                  <a:lnTo>
                    <a:pt x="370" y="2189"/>
                  </a:lnTo>
                  <a:lnTo>
                    <a:pt x="371" y="2186"/>
                  </a:lnTo>
                  <a:lnTo>
                    <a:pt x="372" y="2184"/>
                  </a:lnTo>
                  <a:lnTo>
                    <a:pt x="373" y="2181"/>
                  </a:lnTo>
                  <a:lnTo>
                    <a:pt x="374" y="2178"/>
                  </a:lnTo>
                  <a:lnTo>
                    <a:pt x="375" y="2176"/>
                  </a:lnTo>
                  <a:lnTo>
                    <a:pt x="376" y="2173"/>
                  </a:lnTo>
                  <a:lnTo>
                    <a:pt x="378" y="2170"/>
                  </a:lnTo>
                  <a:lnTo>
                    <a:pt x="379" y="2167"/>
                  </a:lnTo>
                  <a:lnTo>
                    <a:pt x="380" y="2165"/>
                  </a:lnTo>
                  <a:lnTo>
                    <a:pt x="381" y="2162"/>
                  </a:lnTo>
                  <a:lnTo>
                    <a:pt x="382" y="2159"/>
                  </a:lnTo>
                  <a:lnTo>
                    <a:pt x="383" y="2157"/>
                  </a:lnTo>
                  <a:lnTo>
                    <a:pt x="384" y="2154"/>
                  </a:lnTo>
                  <a:lnTo>
                    <a:pt x="385" y="2151"/>
                  </a:lnTo>
                  <a:moveTo>
                    <a:pt x="422" y="2059"/>
                  </a:moveTo>
                  <a:lnTo>
                    <a:pt x="422" y="2059"/>
                  </a:lnTo>
                  <a:lnTo>
                    <a:pt x="423" y="2058"/>
                  </a:lnTo>
                  <a:lnTo>
                    <a:pt x="424" y="2055"/>
                  </a:lnTo>
                  <a:lnTo>
                    <a:pt x="425" y="2052"/>
                  </a:lnTo>
                  <a:lnTo>
                    <a:pt x="426" y="2050"/>
                  </a:lnTo>
                  <a:lnTo>
                    <a:pt x="427" y="2047"/>
                  </a:lnTo>
                  <a:lnTo>
                    <a:pt x="428" y="2044"/>
                  </a:lnTo>
                  <a:lnTo>
                    <a:pt x="429" y="2042"/>
                  </a:lnTo>
                  <a:lnTo>
                    <a:pt x="431" y="2039"/>
                  </a:lnTo>
                  <a:lnTo>
                    <a:pt x="432" y="2036"/>
                  </a:lnTo>
                  <a:lnTo>
                    <a:pt x="433" y="2034"/>
                  </a:lnTo>
                  <a:lnTo>
                    <a:pt x="434" y="2031"/>
                  </a:lnTo>
                  <a:lnTo>
                    <a:pt x="435" y="2028"/>
                  </a:lnTo>
                  <a:lnTo>
                    <a:pt x="436" y="2026"/>
                  </a:lnTo>
                  <a:lnTo>
                    <a:pt x="437" y="2023"/>
                  </a:lnTo>
                  <a:lnTo>
                    <a:pt x="438" y="2020"/>
                  </a:lnTo>
                  <a:lnTo>
                    <a:pt x="440" y="2018"/>
                  </a:lnTo>
                  <a:lnTo>
                    <a:pt x="441" y="2015"/>
                  </a:lnTo>
                  <a:lnTo>
                    <a:pt x="442" y="2012"/>
                  </a:lnTo>
                  <a:lnTo>
                    <a:pt x="443" y="2010"/>
                  </a:lnTo>
                  <a:lnTo>
                    <a:pt x="444" y="2007"/>
                  </a:lnTo>
                  <a:lnTo>
                    <a:pt x="445" y="2005"/>
                  </a:lnTo>
                  <a:lnTo>
                    <a:pt x="446" y="2002"/>
                  </a:lnTo>
                  <a:lnTo>
                    <a:pt x="447" y="1999"/>
                  </a:lnTo>
                  <a:lnTo>
                    <a:pt x="449" y="1997"/>
                  </a:lnTo>
                  <a:lnTo>
                    <a:pt x="450" y="1994"/>
                  </a:lnTo>
                  <a:lnTo>
                    <a:pt x="451" y="1991"/>
                  </a:lnTo>
                  <a:lnTo>
                    <a:pt x="452" y="1989"/>
                  </a:lnTo>
                  <a:lnTo>
                    <a:pt x="453" y="1986"/>
                  </a:lnTo>
                  <a:lnTo>
                    <a:pt x="454" y="1983"/>
                  </a:lnTo>
                  <a:lnTo>
                    <a:pt x="455" y="1981"/>
                  </a:lnTo>
                  <a:lnTo>
                    <a:pt x="457" y="1978"/>
                  </a:lnTo>
                  <a:lnTo>
                    <a:pt x="458" y="1976"/>
                  </a:lnTo>
                  <a:lnTo>
                    <a:pt x="459" y="1973"/>
                  </a:lnTo>
                  <a:lnTo>
                    <a:pt x="460" y="1970"/>
                  </a:lnTo>
                  <a:lnTo>
                    <a:pt x="461" y="1968"/>
                  </a:lnTo>
                  <a:lnTo>
                    <a:pt x="462" y="1965"/>
                  </a:lnTo>
                  <a:lnTo>
                    <a:pt x="463" y="1962"/>
                  </a:lnTo>
                  <a:lnTo>
                    <a:pt x="465" y="1960"/>
                  </a:lnTo>
                  <a:lnTo>
                    <a:pt x="466" y="1957"/>
                  </a:lnTo>
                  <a:lnTo>
                    <a:pt x="467" y="1955"/>
                  </a:lnTo>
                  <a:lnTo>
                    <a:pt x="468" y="1952"/>
                  </a:lnTo>
                  <a:lnTo>
                    <a:pt x="469" y="1949"/>
                  </a:lnTo>
                  <a:lnTo>
                    <a:pt x="470" y="1947"/>
                  </a:lnTo>
                  <a:lnTo>
                    <a:pt x="471" y="1944"/>
                  </a:lnTo>
                  <a:lnTo>
                    <a:pt x="473" y="1941"/>
                  </a:lnTo>
                  <a:lnTo>
                    <a:pt x="474" y="1939"/>
                  </a:lnTo>
                  <a:lnTo>
                    <a:pt x="475" y="1936"/>
                  </a:lnTo>
                  <a:lnTo>
                    <a:pt x="475" y="1936"/>
                  </a:lnTo>
                  <a:moveTo>
                    <a:pt x="516" y="1845"/>
                  </a:moveTo>
                  <a:lnTo>
                    <a:pt x="516" y="1845"/>
                  </a:lnTo>
                  <a:lnTo>
                    <a:pt x="517" y="1843"/>
                  </a:lnTo>
                  <a:lnTo>
                    <a:pt x="519" y="1840"/>
                  </a:lnTo>
                  <a:lnTo>
                    <a:pt x="520" y="1838"/>
                  </a:lnTo>
                  <a:lnTo>
                    <a:pt x="521" y="1835"/>
                  </a:lnTo>
                  <a:lnTo>
                    <a:pt x="522" y="1833"/>
                  </a:lnTo>
                  <a:lnTo>
                    <a:pt x="523" y="1830"/>
                  </a:lnTo>
                  <a:lnTo>
                    <a:pt x="525" y="1828"/>
                  </a:lnTo>
                  <a:lnTo>
                    <a:pt x="526" y="1825"/>
                  </a:lnTo>
                  <a:lnTo>
                    <a:pt x="527" y="1822"/>
                  </a:lnTo>
                  <a:lnTo>
                    <a:pt x="528" y="1820"/>
                  </a:lnTo>
                  <a:lnTo>
                    <a:pt x="530" y="1817"/>
                  </a:lnTo>
                  <a:lnTo>
                    <a:pt x="531" y="1815"/>
                  </a:lnTo>
                  <a:lnTo>
                    <a:pt x="532" y="1812"/>
                  </a:lnTo>
                  <a:lnTo>
                    <a:pt x="533" y="1810"/>
                  </a:lnTo>
                  <a:lnTo>
                    <a:pt x="534" y="1807"/>
                  </a:lnTo>
                  <a:lnTo>
                    <a:pt x="536" y="1805"/>
                  </a:lnTo>
                  <a:lnTo>
                    <a:pt x="537" y="1802"/>
                  </a:lnTo>
                  <a:lnTo>
                    <a:pt x="538" y="1799"/>
                  </a:lnTo>
                  <a:lnTo>
                    <a:pt x="539" y="1797"/>
                  </a:lnTo>
                  <a:lnTo>
                    <a:pt x="540" y="1794"/>
                  </a:lnTo>
                  <a:lnTo>
                    <a:pt x="542" y="1792"/>
                  </a:lnTo>
                  <a:lnTo>
                    <a:pt x="543" y="1789"/>
                  </a:lnTo>
                  <a:lnTo>
                    <a:pt x="544" y="1787"/>
                  </a:lnTo>
                  <a:lnTo>
                    <a:pt x="545" y="1784"/>
                  </a:lnTo>
                  <a:lnTo>
                    <a:pt x="547" y="1782"/>
                  </a:lnTo>
                  <a:lnTo>
                    <a:pt x="548" y="1779"/>
                  </a:lnTo>
                  <a:lnTo>
                    <a:pt x="549" y="1777"/>
                  </a:lnTo>
                  <a:lnTo>
                    <a:pt x="550" y="1774"/>
                  </a:lnTo>
                  <a:lnTo>
                    <a:pt x="552" y="1771"/>
                  </a:lnTo>
                  <a:lnTo>
                    <a:pt x="553" y="1769"/>
                  </a:lnTo>
                  <a:lnTo>
                    <a:pt x="554" y="1766"/>
                  </a:lnTo>
                  <a:lnTo>
                    <a:pt x="555" y="1764"/>
                  </a:lnTo>
                  <a:lnTo>
                    <a:pt x="556" y="1761"/>
                  </a:lnTo>
                  <a:lnTo>
                    <a:pt x="558" y="1759"/>
                  </a:lnTo>
                  <a:lnTo>
                    <a:pt x="559" y="1756"/>
                  </a:lnTo>
                  <a:lnTo>
                    <a:pt x="560" y="1754"/>
                  </a:lnTo>
                  <a:lnTo>
                    <a:pt x="561" y="1751"/>
                  </a:lnTo>
                  <a:lnTo>
                    <a:pt x="563" y="1749"/>
                  </a:lnTo>
                  <a:lnTo>
                    <a:pt x="564" y="1746"/>
                  </a:lnTo>
                  <a:lnTo>
                    <a:pt x="565" y="1744"/>
                  </a:lnTo>
                  <a:lnTo>
                    <a:pt x="566" y="1741"/>
                  </a:lnTo>
                  <a:lnTo>
                    <a:pt x="568" y="1739"/>
                  </a:lnTo>
                  <a:lnTo>
                    <a:pt x="569" y="1736"/>
                  </a:lnTo>
                  <a:lnTo>
                    <a:pt x="570" y="1734"/>
                  </a:lnTo>
                  <a:lnTo>
                    <a:pt x="571" y="1731"/>
                  </a:lnTo>
                  <a:lnTo>
                    <a:pt x="573" y="1728"/>
                  </a:lnTo>
                  <a:lnTo>
                    <a:pt x="574" y="1726"/>
                  </a:lnTo>
                  <a:lnTo>
                    <a:pt x="574" y="1725"/>
                  </a:lnTo>
                  <a:moveTo>
                    <a:pt x="620" y="1636"/>
                  </a:moveTo>
                  <a:lnTo>
                    <a:pt x="620" y="1636"/>
                  </a:lnTo>
                  <a:lnTo>
                    <a:pt x="621" y="1634"/>
                  </a:lnTo>
                  <a:lnTo>
                    <a:pt x="622" y="1631"/>
                  </a:lnTo>
                  <a:lnTo>
                    <a:pt x="624" y="1629"/>
                  </a:lnTo>
                  <a:lnTo>
                    <a:pt x="625" y="1626"/>
                  </a:lnTo>
                  <a:lnTo>
                    <a:pt x="626" y="1624"/>
                  </a:lnTo>
                  <a:lnTo>
                    <a:pt x="628" y="1621"/>
                  </a:lnTo>
                  <a:lnTo>
                    <a:pt x="629" y="1619"/>
                  </a:lnTo>
                  <a:lnTo>
                    <a:pt x="630" y="1616"/>
                  </a:lnTo>
                  <a:lnTo>
                    <a:pt x="631" y="1614"/>
                  </a:lnTo>
                  <a:lnTo>
                    <a:pt x="633" y="1612"/>
                  </a:lnTo>
                  <a:lnTo>
                    <a:pt x="634" y="1609"/>
                  </a:lnTo>
                  <a:lnTo>
                    <a:pt x="635" y="1607"/>
                  </a:lnTo>
                  <a:lnTo>
                    <a:pt x="637" y="1604"/>
                  </a:lnTo>
                  <a:lnTo>
                    <a:pt x="638" y="1602"/>
                  </a:lnTo>
                  <a:lnTo>
                    <a:pt x="639" y="1599"/>
                  </a:lnTo>
                  <a:lnTo>
                    <a:pt x="641" y="1597"/>
                  </a:lnTo>
                  <a:lnTo>
                    <a:pt x="642" y="1594"/>
                  </a:lnTo>
                  <a:lnTo>
                    <a:pt x="643" y="1592"/>
                  </a:lnTo>
                  <a:lnTo>
                    <a:pt x="644" y="1589"/>
                  </a:lnTo>
                  <a:lnTo>
                    <a:pt x="646" y="1587"/>
                  </a:lnTo>
                  <a:lnTo>
                    <a:pt x="647" y="1585"/>
                  </a:lnTo>
                  <a:lnTo>
                    <a:pt x="648" y="1582"/>
                  </a:lnTo>
                  <a:lnTo>
                    <a:pt x="650" y="1580"/>
                  </a:lnTo>
                  <a:lnTo>
                    <a:pt x="651" y="1577"/>
                  </a:lnTo>
                  <a:lnTo>
                    <a:pt x="652" y="1575"/>
                  </a:lnTo>
                  <a:lnTo>
                    <a:pt x="654" y="1572"/>
                  </a:lnTo>
                  <a:lnTo>
                    <a:pt x="655" y="1570"/>
                  </a:lnTo>
                  <a:lnTo>
                    <a:pt x="656" y="1567"/>
                  </a:lnTo>
                  <a:lnTo>
                    <a:pt x="658" y="1565"/>
                  </a:lnTo>
                  <a:lnTo>
                    <a:pt x="659" y="1563"/>
                  </a:lnTo>
                  <a:lnTo>
                    <a:pt x="660" y="1560"/>
                  </a:lnTo>
                  <a:lnTo>
                    <a:pt x="662" y="1558"/>
                  </a:lnTo>
                  <a:lnTo>
                    <a:pt x="663" y="1555"/>
                  </a:lnTo>
                  <a:lnTo>
                    <a:pt x="664" y="1553"/>
                  </a:lnTo>
                  <a:lnTo>
                    <a:pt x="666" y="1550"/>
                  </a:lnTo>
                  <a:lnTo>
                    <a:pt x="667" y="1548"/>
                  </a:lnTo>
                  <a:lnTo>
                    <a:pt x="668" y="1546"/>
                  </a:lnTo>
                  <a:lnTo>
                    <a:pt x="670" y="1543"/>
                  </a:lnTo>
                  <a:lnTo>
                    <a:pt x="671" y="1541"/>
                  </a:lnTo>
                  <a:lnTo>
                    <a:pt x="672" y="1538"/>
                  </a:lnTo>
                  <a:lnTo>
                    <a:pt x="674" y="1536"/>
                  </a:lnTo>
                  <a:lnTo>
                    <a:pt x="675" y="1533"/>
                  </a:lnTo>
                  <a:lnTo>
                    <a:pt x="676" y="1531"/>
                  </a:lnTo>
                  <a:lnTo>
                    <a:pt x="678" y="1529"/>
                  </a:lnTo>
                  <a:lnTo>
                    <a:pt x="679" y="1526"/>
                  </a:lnTo>
                  <a:lnTo>
                    <a:pt x="680" y="1524"/>
                  </a:lnTo>
                  <a:lnTo>
                    <a:pt x="682" y="1521"/>
                  </a:lnTo>
                  <a:lnTo>
                    <a:pt x="683" y="1519"/>
                  </a:lnTo>
                  <a:lnTo>
                    <a:pt x="683" y="1519"/>
                  </a:lnTo>
                  <a:moveTo>
                    <a:pt x="733" y="1432"/>
                  </a:moveTo>
                  <a:lnTo>
                    <a:pt x="733" y="1432"/>
                  </a:lnTo>
                  <a:lnTo>
                    <a:pt x="733" y="1431"/>
                  </a:lnTo>
                  <a:lnTo>
                    <a:pt x="735" y="1428"/>
                  </a:lnTo>
                  <a:lnTo>
                    <a:pt x="736" y="1426"/>
                  </a:lnTo>
                  <a:lnTo>
                    <a:pt x="738" y="1424"/>
                  </a:lnTo>
                  <a:lnTo>
                    <a:pt x="739" y="1421"/>
                  </a:lnTo>
                  <a:lnTo>
                    <a:pt x="740" y="1419"/>
                  </a:lnTo>
                  <a:lnTo>
                    <a:pt x="742" y="1417"/>
                  </a:lnTo>
                  <a:lnTo>
                    <a:pt x="743" y="1414"/>
                  </a:lnTo>
                  <a:lnTo>
                    <a:pt x="744" y="1412"/>
                  </a:lnTo>
                  <a:lnTo>
                    <a:pt x="746" y="1410"/>
                  </a:lnTo>
                  <a:lnTo>
                    <a:pt x="747" y="1407"/>
                  </a:lnTo>
                  <a:lnTo>
                    <a:pt x="749" y="1405"/>
                  </a:lnTo>
                  <a:lnTo>
                    <a:pt x="750" y="1403"/>
                  </a:lnTo>
                  <a:lnTo>
                    <a:pt x="751" y="1400"/>
                  </a:lnTo>
                  <a:lnTo>
                    <a:pt x="753" y="1398"/>
                  </a:lnTo>
                  <a:lnTo>
                    <a:pt x="754" y="1396"/>
                  </a:lnTo>
                  <a:lnTo>
                    <a:pt x="756" y="1393"/>
                  </a:lnTo>
                  <a:lnTo>
                    <a:pt x="757" y="1391"/>
                  </a:lnTo>
                  <a:lnTo>
                    <a:pt x="758" y="1389"/>
                  </a:lnTo>
                  <a:lnTo>
                    <a:pt x="760" y="1386"/>
                  </a:lnTo>
                  <a:lnTo>
                    <a:pt x="761" y="1384"/>
                  </a:lnTo>
                  <a:lnTo>
                    <a:pt x="763" y="1382"/>
                  </a:lnTo>
                  <a:lnTo>
                    <a:pt x="764" y="1379"/>
                  </a:lnTo>
                  <a:lnTo>
                    <a:pt x="765" y="1377"/>
                  </a:lnTo>
                  <a:lnTo>
                    <a:pt x="767" y="1375"/>
                  </a:lnTo>
                  <a:lnTo>
                    <a:pt x="768" y="1372"/>
                  </a:lnTo>
                  <a:lnTo>
                    <a:pt x="770" y="1370"/>
                  </a:lnTo>
                  <a:lnTo>
                    <a:pt x="771" y="1368"/>
                  </a:lnTo>
                  <a:lnTo>
                    <a:pt x="772" y="1365"/>
                  </a:lnTo>
                  <a:lnTo>
                    <a:pt x="774" y="1363"/>
                  </a:lnTo>
                  <a:lnTo>
                    <a:pt x="775" y="1361"/>
                  </a:lnTo>
                  <a:lnTo>
                    <a:pt x="777" y="1358"/>
                  </a:lnTo>
                  <a:lnTo>
                    <a:pt x="778" y="1356"/>
                  </a:lnTo>
                  <a:lnTo>
                    <a:pt x="779" y="1354"/>
                  </a:lnTo>
                  <a:lnTo>
                    <a:pt x="781" y="1351"/>
                  </a:lnTo>
                  <a:lnTo>
                    <a:pt x="782" y="1349"/>
                  </a:lnTo>
                  <a:lnTo>
                    <a:pt x="784" y="1347"/>
                  </a:lnTo>
                  <a:lnTo>
                    <a:pt x="785" y="1344"/>
                  </a:lnTo>
                  <a:lnTo>
                    <a:pt x="787" y="1342"/>
                  </a:lnTo>
                  <a:lnTo>
                    <a:pt x="788" y="1340"/>
                  </a:lnTo>
                  <a:lnTo>
                    <a:pt x="789" y="1338"/>
                  </a:lnTo>
                  <a:lnTo>
                    <a:pt x="791" y="1335"/>
                  </a:lnTo>
                  <a:lnTo>
                    <a:pt x="792" y="1333"/>
                  </a:lnTo>
                  <a:lnTo>
                    <a:pt x="794" y="1331"/>
                  </a:lnTo>
                  <a:lnTo>
                    <a:pt x="795" y="1328"/>
                  </a:lnTo>
                  <a:lnTo>
                    <a:pt x="796" y="1326"/>
                  </a:lnTo>
                  <a:lnTo>
                    <a:pt x="798" y="1324"/>
                  </a:lnTo>
                  <a:lnTo>
                    <a:pt x="799" y="1322"/>
                  </a:lnTo>
                  <a:lnTo>
                    <a:pt x="801" y="1319"/>
                  </a:lnTo>
                  <a:lnTo>
                    <a:pt x="802" y="1318"/>
                  </a:lnTo>
                  <a:moveTo>
                    <a:pt x="855" y="1234"/>
                  </a:moveTo>
                  <a:lnTo>
                    <a:pt x="855" y="1234"/>
                  </a:lnTo>
                  <a:lnTo>
                    <a:pt x="856" y="1233"/>
                  </a:lnTo>
                  <a:lnTo>
                    <a:pt x="857" y="1231"/>
                  </a:lnTo>
                  <a:lnTo>
                    <a:pt x="859" y="1229"/>
                  </a:lnTo>
                  <a:lnTo>
                    <a:pt x="860" y="1227"/>
                  </a:lnTo>
                  <a:lnTo>
                    <a:pt x="861" y="1224"/>
                  </a:lnTo>
                  <a:lnTo>
                    <a:pt x="863" y="1222"/>
                  </a:lnTo>
                  <a:lnTo>
                    <a:pt x="864" y="1220"/>
                  </a:lnTo>
                  <a:lnTo>
                    <a:pt x="866" y="1218"/>
                  </a:lnTo>
                  <a:lnTo>
                    <a:pt x="867" y="1215"/>
                  </a:lnTo>
                  <a:lnTo>
                    <a:pt x="869" y="1213"/>
                  </a:lnTo>
                  <a:lnTo>
                    <a:pt x="870" y="1211"/>
                  </a:lnTo>
                  <a:lnTo>
                    <a:pt x="872" y="1209"/>
                  </a:lnTo>
                  <a:lnTo>
                    <a:pt x="873" y="1207"/>
                  </a:lnTo>
                  <a:lnTo>
                    <a:pt x="875" y="1204"/>
                  </a:lnTo>
                  <a:lnTo>
                    <a:pt x="876" y="1202"/>
                  </a:lnTo>
                  <a:lnTo>
                    <a:pt x="878" y="1200"/>
                  </a:lnTo>
                  <a:lnTo>
                    <a:pt x="879" y="1198"/>
                  </a:lnTo>
                  <a:lnTo>
                    <a:pt x="881" y="1196"/>
                  </a:lnTo>
                  <a:lnTo>
                    <a:pt x="882" y="1193"/>
                  </a:lnTo>
                  <a:lnTo>
                    <a:pt x="884" y="1191"/>
                  </a:lnTo>
                  <a:lnTo>
                    <a:pt x="885" y="1189"/>
                  </a:lnTo>
                  <a:lnTo>
                    <a:pt x="887" y="1187"/>
                  </a:lnTo>
                  <a:lnTo>
                    <a:pt x="888" y="1184"/>
                  </a:lnTo>
                  <a:lnTo>
                    <a:pt x="889" y="1182"/>
                  </a:lnTo>
                  <a:lnTo>
                    <a:pt x="891" y="1180"/>
                  </a:lnTo>
                  <a:lnTo>
                    <a:pt x="892" y="1178"/>
                  </a:lnTo>
                  <a:lnTo>
                    <a:pt x="894" y="1176"/>
                  </a:lnTo>
                  <a:lnTo>
                    <a:pt x="895" y="1174"/>
                  </a:lnTo>
                  <a:lnTo>
                    <a:pt x="897" y="1171"/>
                  </a:lnTo>
                  <a:lnTo>
                    <a:pt x="898" y="1169"/>
                  </a:lnTo>
                  <a:lnTo>
                    <a:pt x="900" y="1167"/>
                  </a:lnTo>
                  <a:lnTo>
                    <a:pt x="901" y="1165"/>
                  </a:lnTo>
                  <a:lnTo>
                    <a:pt x="903" y="1163"/>
                  </a:lnTo>
                  <a:lnTo>
                    <a:pt x="904" y="1160"/>
                  </a:lnTo>
                  <a:lnTo>
                    <a:pt x="906" y="1158"/>
                  </a:lnTo>
                  <a:lnTo>
                    <a:pt x="907" y="1156"/>
                  </a:lnTo>
                  <a:lnTo>
                    <a:pt x="909" y="1154"/>
                  </a:lnTo>
                  <a:lnTo>
                    <a:pt x="910" y="1152"/>
                  </a:lnTo>
                  <a:lnTo>
                    <a:pt x="912" y="1150"/>
                  </a:lnTo>
                  <a:lnTo>
                    <a:pt x="913" y="1147"/>
                  </a:lnTo>
                  <a:lnTo>
                    <a:pt x="915" y="1145"/>
                  </a:lnTo>
                  <a:lnTo>
                    <a:pt x="916" y="1143"/>
                  </a:lnTo>
                  <a:lnTo>
                    <a:pt x="918" y="1141"/>
                  </a:lnTo>
                  <a:lnTo>
                    <a:pt x="919" y="1139"/>
                  </a:lnTo>
                  <a:lnTo>
                    <a:pt x="921" y="1136"/>
                  </a:lnTo>
                  <a:lnTo>
                    <a:pt x="922" y="1134"/>
                  </a:lnTo>
                  <a:lnTo>
                    <a:pt x="924" y="1132"/>
                  </a:lnTo>
                  <a:lnTo>
                    <a:pt x="925" y="1130"/>
                  </a:lnTo>
                  <a:lnTo>
                    <a:pt x="927" y="1128"/>
                  </a:lnTo>
                  <a:lnTo>
                    <a:pt x="928" y="1126"/>
                  </a:lnTo>
                  <a:lnTo>
                    <a:pt x="930" y="1124"/>
                  </a:lnTo>
                  <a:lnTo>
                    <a:pt x="930" y="1123"/>
                  </a:lnTo>
                  <a:moveTo>
                    <a:pt x="988" y="1042"/>
                  </a:moveTo>
                  <a:lnTo>
                    <a:pt x="988" y="1042"/>
                  </a:lnTo>
                  <a:lnTo>
                    <a:pt x="989" y="1041"/>
                  </a:lnTo>
                  <a:lnTo>
                    <a:pt x="991" y="1039"/>
                  </a:lnTo>
                  <a:lnTo>
                    <a:pt x="992" y="1036"/>
                  </a:lnTo>
                  <a:lnTo>
                    <a:pt x="994" y="1034"/>
                  </a:lnTo>
                  <a:lnTo>
                    <a:pt x="995" y="1032"/>
                  </a:lnTo>
                  <a:lnTo>
                    <a:pt x="997" y="1030"/>
                  </a:lnTo>
                  <a:lnTo>
                    <a:pt x="998" y="1028"/>
                  </a:lnTo>
                  <a:lnTo>
                    <a:pt x="1000" y="1026"/>
                  </a:lnTo>
                  <a:lnTo>
                    <a:pt x="1002" y="1024"/>
                  </a:lnTo>
                  <a:lnTo>
                    <a:pt x="1003" y="1022"/>
                  </a:lnTo>
                  <a:lnTo>
                    <a:pt x="1005" y="1020"/>
                  </a:lnTo>
                  <a:lnTo>
                    <a:pt x="1006" y="1018"/>
                  </a:lnTo>
                  <a:lnTo>
                    <a:pt x="1008" y="1016"/>
                  </a:lnTo>
                  <a:lnTo>
                    <a:pt x="1009" y="1014"/>
                  </a:lnTo>
                  <a:lnTo>
                    <a:pt x="1011" y="1012"/>
                  </a:lnTo>
                  <a:lnTo>
                    <a:pt x="1012" y="1009"/>
                  </a:lnTo>
                  <a:lnTo>
                    <a:pt x="1014" y="1007"/>
                  </a:lnTo>
                  <a:lnTo>
                    <a:pt x="1016" y="1005"/>
                  </a:lnTo>
                  <a:lnTo>
                    <a:pt x="1017" y="1003"/>
                  </a:lnTo>
                  <a:lnTo>
                    <a:pt x="1019" y="1001"/>
                  </a:lnTo>
                  <a:lnTo>
                    <a:pt x="1020" y="999"/>
                  </a:lnTo>
                  <a:lnTo>
                    <a:pt x="1022" y="997"/>
                  </a:lnTo>
                  <a:lnTo>
                    <a:pt x="1023" y="995"/>
                  </a:lnTo>
                  <a:lnTo>
                    <a:pt x="1025" y="993"/>
                  </a:lnTo>
                  <a:lnTo>
                    <a:pt x="1026" y="991"/>
                  </a:lnTo>
                  <a:lnTo>
                    <a:pt x="1028" y="989"/>
                  </a:lnTo>
                  <a:lnTo>
                    <a:pt x="1030" y="987"/>
                  </a:lnTo>
                  <a:lnTo>
                    <a:pt x="1031" y="985"/>
                  </a:lnTo>
                  <a:lnTo>
                    <a:pt x="1033" y="983"/>
                  </a:lnTo>
                  <a:lnTo>
                    <a:pt x="1034" y="981"/>
                  </a:lnTo>
                  <a:lnTo>
                    <a:pt x="1036" y="979"/>
                  </a:lnTo>
                  <a:lnTo>
                    <a:pt x="1037" y="977"/>
                  </a:lnTo>
                  <a:lnTo>
                    <a:pt x="1039" y="975"/>
                  </a:lnTo>
                  <a:lnTo>
                    <a:pt x="1040" y="973"/>
                  </a:lnTo>
                  <a:lnTo>
                    <a:pt x="1042" y="970"/>
                  </a:lnTo>
                  <a:lnTo>
                    <a:pt x="1044" y="968"/>
                  </a:lnTo>
                  <a:lnTo>
                    <a:pt x="1045" y="966"/>
                  </a:lnTo>
                  <a:lnTo>
                    <a:pt x="1047" y="964"/>
                  </a:lnTo>
                  <a:lnTo>
                    <a:pt x="1048" y="962"/>
                  </a:lnTo>
                  <a:lnTo>
                    <a:pt x="1050" y="960"/>
                  </a:lnTo>
                  <a:lnTo>
                    <a:pt x="1051" y="958"/>
                  </a:lnTo>
                  <a:lnTo>
                    <a:pt x="1053" y="956"/>
                  </a:lnTo>
                  <a:lnTo>
                    <a:pt x="1055" y="954"/>
                  </a:lnTo>
                  <a:lnTo>
                    <a:pt x="1056" y="952"/>
                  </a:lnTo>
                  <a:lnTo>
                    <a:pt x="1058" y="950"/>
                  </a:lnTo>
                  <a:lnTo>
                    <a:pt x="1059" y="948"/>
                  </a:lnTo>
                  <a:lnTo>
                    <a:pt x="1061" y="946"/>
                  </a:lnTo>
                  <a:lnTo>
                    <a:pt x="1062" y="944"/>
                  </a:lnTo>
                  <a:lnTo>
                    <a:pt x="1064" y="942"/>
                  </a:lnTo>
                  <a:lnTo>
                    <a:pt x="1066" y="940"/>
                  </a:lnTo>
                  <a:lnTo>
                    <a:pt x="1067" y="938"/>
                  </a:lnTo>
                  <a:lnTo>
                    <a:pt x="1069" y="936"/>
                  </a:lnTo>
                  <a:lnTo>
                    <a:pt x="1069" y="936"/>
                  </a:lnTo>
                  <a:moveTo>
                    <a:pt x="1132" y="858"/>
                  </a:moveTo>
                  <a:lnTo>
                    <a:pt x="1132" y="858"/>
                  </a:lnTo>
                  <a:lnTo>
                    <a:pt x="1133" y="857"/>
                  </a:lnTo>
                  <a:lnTo>
                    <a:pt x="1134" y="855"/>
                  </a:lnTo>
                  <a:lnTo>
                    <a:pt x="1136" y="853"/>
                  </a:lnTo>
                  <a:lnTo>
                    <a:pt x="1137" y="851"/>
                  </a:lnTo>
                  <a:lnTo>
                    <a:pt x="1139" y="849"/>
                  </a:lnTo>
                  <a:lnTo>
                    <a:pt x="1141" y="848"/>
                  </a:lnTo>
                  <a:lnTo>
                    <a:pt x="1142" y="846"/>
                  </a:lnTo>
                  <a:lnTo>
                    <a:pt x="1144" y="844"/>
                  </a:lnTo>
                  <a:lnTo>
                    <a:pt x="1146" y="842"/>
                  </a:lnTo>
                  <a:lnTo>
                    <a:pt x="1147" y="840"/>
                  </a:lnTo>
                  <a:lnTo>
                    <a:pt x="1149" y="838"/>
                  </a:lnTo>
                  <a:lnTo>
                    <a:pt x="1150" y="836"/>
                  </a:lnTo>
                  <a:lnTo>
                    <a:pt x="1152" y="834"/>
                  </a:lnTo>
                  <a:lnTo>
                    <a:pt x="1154" y="832"/>
                  </a:lnTo>
                  <a:lnTo>
                    <a:pt x="1155" y="830"/>
                  </a:lnTo>
                  <a:lnTo>
                    <a:pt x="1157" y="828"/>
                  </a:lnTo>
                  <a:lnTo>
                    <a:pt x="1158" y="826"/>
                  </a:lnTo>
                  <a:lnTo>
                    <a:pt x="1160" y="825"/>
                  </a:lnTo>
                  <a:lnTo>
                    <a:pt x="1162" y="823"/>
                  </a:lnTo>
                  <a:lnTo>
                    <a:pt x="1163" y="821"/>
                  </a:lnTo>
                  <a:lnTo>
                    <a:pt x="1165" y="819"/>
                  </a:lnTo>
                  <a:lnTo>
                    <a:pt x="1167" y="817"/>
                  </a:lnTo>
                  <a:lnTo>
                    <a:pt x="1168" y="815"/>
                  </a:lnTo>
                  <a:lnTo>
                    <a:pt x="1170" y="813"/>
                  </a:lnTo>
                  <a:lnTo>
                    <a:pt x="1172" y="811"/>
                  </a:lnTo>
                  <a:lnTo>
                    <a:pt x="1173" y="809"/>
                  </a:lnTo>
                  <a:lnTo>
                    <a:pt x="1175" y="807"/>
                  </a:lnTo>
                  <a:lnTo>
                    <a:pt x="1176" y="806"/>
                  </a:lnTo>
                  <a:lnTo>
                    <a:pt x="1178" y="804"/>
                  </a:lnTo>
                  <a:lnTo>
                    <a:pt x="1180" y="802"/>
                  </a:lnTo>
                  <a:lnTo>
                    <a:pt x="1181" y="800"/>
                  </a:lnTo>
                  <a:lnTo>
                    <a:pt x="1183" y="798"/>
                  </a:lnTo>
                  <a:lnTo>
                    <a:pt x="1185" y="796"/>
                  </a:lnTo>
                  <a:lnTo>
                    <a:pt x="1186" y="794"/>
                  </a:lnTo>
                  <a:lnTo>
                    <a:pt x="1188" y="792"/>
                  </a:lnTo>
                  <a:lnTo>
                    <a:pt x="1189" y="791"/>
                  </a:lnTo>
                  <a:lnTo>
                    <a:pt x="1191" y="789"/>
                  </a:lnTo>
                  <a:lnTo>
                    <a:pt x="1193" y="787"/>
                  </a:lnTo>
                  <a:lnTo>
                    <a:pt x="1194" y="785"/>
                  </a:lnTo>
                  <a:lnTo>
                    <a:pt x="1196" y="783"/>
                  </a:lnTo>
                  <a:lnTo>
                    <a:pt x="1198" y="781"/>
                  </a:lnTo>
                  <a:lnTo>
                    <a:pt x="1199" y="779"/>
                  </a:lnTo>
                  <a:lnTo>
                    <a:pt x="1201" y="777"/>
                  </a:lnTo>
                  <a:lnTo>
                    <a:pt x="1203" y="776"/>
                  </a:lnTo>
                  <a:lnTo>
                    <a:pt x="1204" y="774"/>
                  </a:lnTo>
                  <a:lnTo>
                    <a:pt x="1206" y="772"/>
                  </a:lnTo>
                  <a:lnTo>
                    <a:pt x="1208" y="770"/>
                  </a:lnTo>
                  <a:lnTo>
                    <a:pt x="1209" y="768"/>
                  </a:lnTo>
                  <a:lnTo>
                    <a:pt x="1211" y="766"/>
                  </a:lnTo>
                  <a:lnTo>
                    <a:pt x="1212" y="764"/>
                  </a:lnTo>
                  <a:lnTo>
                    <a:pt x="1214" y="763"/>
                  </a:lnTo>
                  <a:lnTo>
                    <a:pt x="1216" y="761"/>
                  </a:lnTo>
                  <a:lnTo>
                    <a:pt x="1217" y="759"/>
                  </a:lnTo>
                  <a:lnTo>
                    <a:pt x="1219" y="757"/>
                  </a:lnTo>
                  <a:lnTo>
                    <a:pt x="1219" y="757"/>
                  </a:lnTo>
                  <a:moveTo>
                    <a:pt x="1287" y="684"/>
                  </a:moveTo>
                  <a:lnTo>
                    <a:pt x="1287" y="684"/>
                  </a:lnTo>
                  <a:lnTo>
                    <a:pt x="1287" y="683"/>
                  </a:lnTo>
                  <a:lnTo>
                    <a:pt x="1289" y="681"/>
                  </a:lnTo>
                  <a:lnTo>
                    <a:pt x="1291" y="680"/>
                  </a:lnTo>
                  <a:lnTo>
                    <a:pt x="1292" y="678"/>
                  </a:lnTo>
                  <a:lnTo>
                    <a:pt x="1294" y="676"/>
                  </a:lnTo>
                  <a:lnTo>
                    <a:pt x="1296" y="674"/>
                  </a:lnTo>
                  <a:lnTo>
                    <a:pt x="1297" y="673"/>
                  </a:lnTo>
                  <a:lnTo>
                    <a:pt x="1299" y="671"/>
                  </a:lnTo>
                  <a:lnTo>
                    <a:pt x="1301" y="669"/>
                  </a:lnTo>
                  <a:lnTo>
                    <a:pt x="1302" y="667"/>
                  </a:lnTo>
                  <a:lnTo>
                    <a:pt x="1304" y="666"/>
                  </a:lnTo>
                  <a:lnTo>
                    <a:pt x="1306" y="664"/>
                  </a:lnTo>
                  <a:lnTo>
                    <a:pt x="1307" y="662"/>
                  </a:lnTo>
                  <a:lnTo>
                    <a:pt x="1309" y="660"/>
                  </a:lnTo>
                  <a:lnTo>
                    <a:pt x="1311" y="659"/>
                  </a:lnTo>
                  <a:lnTo>
                    <a:pt x="1312" y="657"/>
                  </a:lnTo>
                  <a:lnTo>
                    <a:pt x="1314" y="655"/>
                  </a:lnTo>
                  <a:lnTo>
                    <a:pt x="1316" y="653"/>
                  </a:lnTo>
                  <a:lnTo>
                    <a:pt x="1318" y="652"/>
                  </a:lnTo>
                  <a:lnTo>
                    <a:pt x="1319" y="650"/>
                  </a:lnTo>
                  <a:lnTo>
                    <a:pt x="1321" y="648"/>
                  </a:lnTo>
                  <a:lnTo>
                    <a:pt x="1323" y="647"/>
                  </a:lnTo>
                  <a:lnTo>
                    <a:pt x="1324" y="645"/>
                  </a:lnTo>
                  <a:lnTo>
                    <a:pt x="1326" y="643"/>
                  </a:lnTo>
                  <a:lnTo>
                    <a:pt x="1328" y="641"/>
                  </a:lnTo>
                  <a:lnTo>
                    <a:pt x="1329" y="640"/>
                  </a:lnTo>
                  <a:lnTo>
                    <a:pt x="1331" y="638"/>
                  </a:lnTo>
                  <a:lnTo>
                    <a:pt x="1333" y="636"/>
                  </a:lnTo>
                  <a:lnTo>
                    <a:pt x="1334" y="635"/>
                  </a:lnTo>
                  <a:lnTo>
                    <a:pt x="1336" y="633"/>
                  </a:lnTo>
                  <a:lnTo>
                    <a:pt x="1338" y="631"/>
                  </a:lnTo>
                  <a:lnTo>
                    <a:pt x="1340" y="629"/>
                  </a:lnTo>
                  <a:lnTo>
                    <a:pt x="1341" y="628"/>
                  </a:lnTo>
                  <a:lnTo>
                    <a:pt x="1343" y="626"/>
                  </a:lnTo>
                  <a:lnTo>
                    <a:pt x="1345" y="624"/>
                  </a:lnTo>
                  <a:lnTo>
                    <a:pt x="1346" y="623"/>
                  </a:lnTo>
                  <a:lnTo>
                    <a:pt x="1348" y="621"/>
                  </a:lnTo>
                  <a:lnTo>
                    <a:pt x="1350" y="619"/>
                  </a:lnTo>
                  <a:lnTo>
                    <a:pt x="1351" y="618"/>
                  </a:lnTo>
                  <a:lnTo>
                    <a:pt x="1353" y="616"/>
                  </a:lnTo>
                  <a:lnTo>
                    <a:pt x="1355" y="614"/>
                  </a:lnTo>
                  <a:lnTo>
                    <a:pt x="1357" y="613"/>
                  </a:lnTo>
                  <a:lnTo>
                    <a:pt x="1358" y="611"/>
                  </a:lnTo>
                  <a:lnTo>
                    <a:pt x="1360" y="609"/>
                  </a:lnTo>
                  <a:lnTo>
                    <a:pt x="1362" y="607"/>
                  </a:lnTo>
                  <a:lnTo>
                    <a:pt x="1363" y="606"/>
                  </a:lnTo>
                  <a:lnTo>
                    <a:pt x="1365" y="604"/>
                  </a:lnTo>
                  <a:lnTo>
                    <a:pt x="1367" y="602"/>
                  </a:lnTo>
                  <a:lnTo>
                    <a:pt x="1369" y="601"/>
                  </a:lnTo>
                  <a:lnTo>
                    <a:pt x="1370" y="599"/>
                  </a:lnTo>
                  <a:lnTo>
                    <a:pt x="1372" y="597"/>
                  </a:lnTo>
                  <a:lnTo>
                    <a:pt x="1374" y="596"/>
                  </a:lnTo>
                  <a:lnTo>
                    <a:pt x="1375" y="594"/>
                  </a:lnTo>
                  <a:lnTo>
                    <a:pt x="1377" y="592"/>
                  </a:lnTo>
                  <a:lnTo>
                    <a:pt x="1379" y="591"/>
                  </a:lnTo>
                  <a:lnTo>
                    <a:pt x="1380" y="589"/>
                  </a:lnTo>
                  <a:lnTo>
                    <a:pt x="1381" y="589"/>
                  </a:lnTo>
                  <a:moveTo>
                    <a:pt x="1454" y="521"/>
                  </a:moveTo>
                  <a:lnTo>
                    <a:pt x="1454" y="521"/>
                  </a:lnTo>
                  <a:lnTo>
                    <a:pt x="1455" y="520"/>
                  </a:lnTo>
                  <a:lnTo>
                    <a:pt x="1456" y="518"/>
                  </a:lnTo>
                  <a:lnTo>
                    <a:pt x="1458" y="517"/>
                  </a:lnTo>
                  <a:lnTo>
                    <a:pt x="1460" y="515"/>
                  </a:lnTo>
                  <a:lnTo>
                    <a:pt x="1462" y="514"/>
                  </a:lnTo>
                  <a:lnTo>
                    <a:pt x="1463" y="512"/>
                  </a:lnTo>
                  <a:lnTo>
                    <a:pt x="1465" y="510"/>
                  </a:lnTo>
                  <a:lnTo>
                    <a:pt x="1467" y="509"/>
                  </a:lnTo>
                  <a:lnTo>
                    <a:pt x="1469" y="507"/>
                  </a:lnTo>
                  <a:lnTo>
                    <a:pt x="1470" y="506"/>
                  </a:lnTo>
                  <a:lnTo>
                    <a:pt x="1472" y="504"/>
                  </a:lnTo>
                  <a:lnTo>
                    <a:pt x="1474" y="503"/>
                  </a:lnTo>
                  <a:lnTo>
                    <a:pt x="1476" y="501"/>
                  </a:lnTo>
                  <a:lnTo>
                    <a:pt x="1477" y="500"/>
                  </a:lnTo>
                  <a:lnTo>
                    <a:pt x="1479" y="498"/>
                  </a:lnTo>
                  <a:lnTo>
                    <a:pt x="1481" y="496"/>
                  </a:lnTo>
                  <a:lnTo>
                    <a:pt x="1483" y="495"/>
                  </a:lnTo>
                  <a:lnTo>
                    <a:pt x="1484" y="493"/>
                  </a:lnTo>
                  <a:lnTo>
                    <a:pt x="1486" y="492"/>
                  </a:lnTo>
                  <a:lnTo>
                    <a:pt x="1488" y="490"/>
                  </a:lnTo>
                  <a:lnTo>
                    <a:pt x="1490" y="489"/>
                  </a:lnTo>
                  <a:lnTo>
                    <a:pt x="1491" y="487"/>
                  </a:lnTo>
                  <a:lnTo>
                    <a:pt x="1493" y="486"/>
                  </a:lnTo>
                  <a:lnTo>
                    <a:pt x="1495" y="484"/>
                  </a:lnTo>
                  <a:lnTo>
                    <a:pt x="1497" y="483"/>
                  </a:lnTo>
                  <a:lnTo>
                    <a:pt x="1498" y="481"/>
                  </a:lnTo>
                  <a:lnTo>
                    <a:pt x="1500" y="480"/>
                  </a:lnTo>
                  <a:lnTo>
                    <a:pt x="1502" y="478"/>
                  </a:lnTo>
                  <a:lnTo>
                    <a:pt x="1504" y="477"/>
                  </a:lnTo>
                  <a:lnTo>
                    <a:pt x="1505" y="475"/>
                  </a:lnTo>
                  <a:lnTo>
                    <a:pt x="1507" y="474"/>
                  </a:lnTo>
                  <a:lnTo>
                    <a:pt x="1509" y="472"/>
                  </a:lnTo>
                  <a:lnTo>
                    <a:pt x="1511" y="471"/>
                  </a:lnTo>
                  <a:lnTo>
                    <a:pt x="1512" y="469"/>
                  </a:lnTo>
                  <a:lnTo>
                    <a:pt x="1514" y="468"/>
                  </a:lnTo>
                  <a:lnTo>
                    <a:pt x="1516" y="466"/>
                  </a:lnTo>
                  <a:lnTo>
                    <a:pt x="1518" y="465"/>
                  </a:lnTo>
                  <a:lnTo>
                    <a:pt x="1519" y="463"/>
                  </a:lnTo>
                  <a:lnTo>
                    <a:pt x="1521" y="462"/>
                  </a:lnTo>
                  <a:lnTo>
                    <a:pt x="1523" y="460"/>
                  </a:lnTo>
                  <a:lnTo>
                    <a:pt x="1525" y="459"/>
                  </a:lnTo>
                  <a:lnTo>
                    <a:pt x="1526" y="457"/>
                  </a:lnTo>
                  <a:lnTo>
                    <a:pt x="1528" y="456"/>
                  </a:lnTo>
                  <a:lnTo>
                    <a:pt x="1530" y="454"/>
                  </a:lnTo>
                  <a:lnTo>
                    <a:pt x="1532" y="453"/>
                  </a:lnTo>
                  <a:lnTo>
                    <a:pt x="1533" y="451"/>
                  </a:lnTo>
                  <a:lnTo>
                    <a:pt x="1535" y="450"/>
                  </a:lnTo>
                  <a:lnTo>
                    <a:pt x="1537" y="448"/>
                  </a:lnTo>
                  <a:lnTo>
                    <a:pt x="1539" y="447"/>
                  </a:lnTo>
                  <a:lnTo>
                    <a:pt x="1540" y="445"/>
                  </a:lnTo>
                  <a:lnTo>
                    <a:pt x="1542" y="444"/>
                  </a:lnTo>
                  <a:lnTo>
                    <a:pt x="1544" y="442"/>
                  </a:lnTo>
                  <a:lnTo>
                    <a:pt x="1546" y="441"/>
                  </a:lnTo>
                  <a:lnTo>
                    <a:pt x="1548" y="440"/>
                  </a:lnTo>
                  <a:lnTo>
                    <a:pt x="1549" y="438"/>
                  </a:lnTo>
                  <a:lnTo>
                    <a:pt x="1551" y="437"/>
                  </a:lnTo>
                  <a:lnTo>
                    <a:pt x="1553" y="435"/>
                  </a:lnTo>
                  <a:lnTo>
                    <a:pt x="1555" y="434"/>
                  </a:lnTo>
                  <a:lnTo>
                    <a:pt x="1555" y="434"/>
                  </a:lnTo>
                  <a:moveTo>
                    <a:pt x="1633" y="372"/>
                  </a:moveTo>
                  <a:lnTo>
                    <a:pt x="1633" y="372"/>
                  </a:lnTo>
                  <a:lnTo>
                    <a:pt x="1635" y="371"/>
                  </a:lnTo>
                  <a:lnTo>
                    <a:pt x="1637" y="369"/>
                  </a:lnTo>
                  <a:lnTo>
                    <a:pt x="1638" y="368"/>
                  </a:lnTo>
                  <a:lnTo>
                    <a:pt x="1640" y="367"/>
                  </a:lnTo>
                  <a:lnTo>
                    <a:pt x="1642" y="365"/>
                  </a:lnTo>
                  <a:lnTo>
                    <a:pt x="1644" y="364"/>
                  </a:lnTo>
                  <a:lnTo>
                    <a:pt x="1646" y="363"/>
                  </a:lnTo>
                  <a:lnTo>
                    <a:pt x="1647" y="361"/>
                  </a:lnTo>
                  <a:lnTo>
                    <a:pt x="1649" y="360"/>
                  </a:lnTo>
                  <a:lnTo>
                    <a:pt x="1651" y="359"/>
                  </a:lnTo>
                  <a:lnTo>
                    <a:pt x="1653" y="357"/>
                  </a:lnTo>
                  <a:lnTo>
                    <a:pt x="1654" y="356"/>
                  </a:lnTo>
                  <a:lnTo>
                    <a:pt x="1656" y="355"/>
                  </a:lnTo>
                  <a:lnTo>
                    <a:pt x="1658" y="353"/>
                  </a:lnTo>
                  <a:lnTo>
                    <a:pt x="1660" y="352"/>
                  </a:lnTo>
                  <a:lnTo>
                    <a:pt x="1662" y="351"/>
                  </a:lnTo>
                  <a:lnTo>
                    <a:pt x="1663" y="349"/>
                  </a:lnTo>
                  <a:lnTo>
                    <a:pt x="1665" y="348"/>
                  </a:lnTo>
                  <a:lnTo>
                    <a:pt x="1667" y="347"/>
                  </a:lnTo>
                  <a:lnTo>
                    <a:pt x="1669" y="345"/>
                  </a:lnTo>
                  <a:lnTo>
                    <a:pt x="1671" y="344"/>
                  </a:lnTo>
                  <a:lnTo>
                    <a:pt x="1672" y="343"/>
                  </a:lnTo>
                  <a:lnTo>
                    <a:pt x="1674" y="341"/>
                  </a:lnTo>
                  <a:lnTo>
                    <a:pt x="1676" y="340"/>
                  </a:lnTo>
                  <a:lnTo>
                    <a:pt x="1678" y="339"/>
                  </a:lnTo>
                  <a:lnTo>
                    <a:pt x="1680" y="338"/>
                  </a:lnTo>
                  <a:lnTo>
                    <a:pt x="1681" y="336"/>
                  </a:lnTo>
                  <a:lnTo>
                    <a:pt x="1683" y="335"/>
                  </a:lnTo>
                  <a:lnTo>
                    <a:pt x="1685" y="334"/>
                  </a:lnTo>
                  <a:lnTo>
                    <a:pt x="1687" y="332"/>
                  </a:lnTo>
                  <a:lnTo>
                    <a:pt x="1689" y="331"/>
                  </a:lnTo>
                  <a:lnTo>
                    <a:pt x="1691" y="330"/>
                  </a:lnTo>
                  <a:lnTo>
                    <a:pt x="1692" y="329"/>
                  </a:lnTo>
                  <a:lnTo>
                    <a:pt x="1694" y="327"/>
                  </a:lnTo>
                  <a:lnTo>
                    <a:pt x="1696" y="326"/>
                  </a:lnTo>
                  <a:lnTo>
                    <a:pt x="1698" y="325"/>
                  </a:lnTo>
                  <a:lnTo>
                    <a:pt x="1700" y="323"/>
                  </a:lnTo>
                  <a:lnTo>
                    <a:pt x="1701" y="322"/>
                  </a:lnTo>
                  <a:lnTo>
                    <a:pt x="1703" y="321"/>
                  </a:lnTo>
                  <a:lnTo>
                    <a:pt x="1705" y="320"/>
                  </a:lnTo>
                  <a:lnTo>
                    <a:pt x="1707" y="318"/>
                  </a:lnTo>
                  <a:lnTo>
                    <a:pt x="1709" y="317"/>
                  </a:lnTo>
                  <a:lnTo>
                    <a:pt x="1710" y="316"/>
                  </a:lnTo>
                  <a:lnTo>
                    <a:pt x="1712" y="315"/>
                  </a:lnTo>
                  <a:lnTo>
                    <a:pt x="1714" y="313"/>
                  </a:lnTo>
                  <a:lnTo>
                    <a:pt x="1716" y="312"/>
                  </a:lnTo>
                  <a:lnTo>
                    <a:pt x="1718" y="311"/>
                  </a:lnTo>
                  <a:lnTo>
                    <a:pt x="1719" y="310"/>
                  </a:lnTo>
                  <a:lnTo>
                    <a:pt x="1721" y="308"/>
                  </a:lnTo>
                  <a:lnTo>
                    <a:pt x="1723" y="307"/>
                  </a:lnTo>
                  <a:lnTo>
                    <a:pt x="1725" y="306"/>
                  </a:lnTo>
                  <a:lnTo>
                    <a:pt x="1727" y="305"/>
                  </a:lnTo>
                  <a:lnTo>
                    <a:pt x="1729" y="303"/>
                  </a:lnTo>
                  <a:lnTo>
                    <a:pt x="1730" y="302"/>
                  </a:lnTo>
                  <a:lnTo>
                    <a:pt x="1732" y="301"/>
                  </a:lnTo>
                  <a:lnTo>
                    <a:pt x="1734" y="300"/>
                  </a:lnTo>
                  <a:lnTo>
                    <a:pt x="1736" y="298"/>
                  </a:lnTo>
                  <a:lnTo>
                    <a:pt x="1738" y="297"/>
                  </a:lnTo>
                  <a:lnTo>
                    <a:pt x="1739" y="296"/>
                  </a:lnTo>
                  <a:lnTo>
                    <a:pt x="1741" y="295"/>
                  </a:lnTo>
                  <a:lnTo>
                    <a:pt x="1742" y="294"/>
                  </a:lnTo>
                  <a:moveTo>
                    <a:pt x="1826" y="241"/>
                  </a:moveTo>
                  <a:lnTo>
                    <a:pt x="1826" y="241"/>
                  </a:lnTo>
                  <a:lnTo>
                    <a:pt x="1827" y="240"/>
                  </a:lnTo>
                  <a:lnTo>
                    <a:pt x="1829" y="239"/>
                  </a:lnTo>
                  <a:lnTo>
                    <a:pt x="1831" y="238"/>
                  </a:lnTo>
                  <a:lnTo>
                    <a:pt x="1833" y="237"/>
                  </a:lnTo>
                  <a:lnTo>
                    <a:pt x="1835" y="236"/>
                  </a:lnTo>
                  <a:lnTo>
                    <a:pt x="1836" y="234"/>
                  </a:lnTo>
                  <a:lnTo>
                    <a:pt x="1838" y="233"/>
                  </a:lnTo>
                  <a:lnTo>
                    <a:pt x="1840" y="232"/>
                  </a:lnTo>
                  <a:lnTo>
                    <a:pt x="1842" y="231"/>
                  </a:lnTo>
                  <a:lnTo>
                    <a:pt x="1844" y="230"/>
                  </a:lnTo>
                  <a:lnTo>
                    <a:pt x="1846" y="229"/>
                  </a:lnTo>
                  <a:lnTo>
                    <a:pt x="1847" y="228"/>
                  </a:lnTo>
                  <a:lnTo>
                    <a:pt x="1849" y="227"/>
                  </a:lnTo>
                  <a:lnTo>
                    <a:pt x="1851" y="226"/>
                  </a:lnTo>
                  <a:lnTo>
                    <a:pt x="1853" y="225"/>
                  </a:lnTo>
                  <a:lnTo>
                    <a:pt x="1855" y="224"/>
                  </a:lnTo>
                  <a:lnTo>
                    <a:pt x="1857" y="223"/>
                  </a:lnTo>
                  <a:lnTo>
                    <a:pt x="1858" y="221"/>
                  </a:lnTo>
                  <a:lnTo>
                    <a:pt x="1860" y="220"/>
                  </a:lnTo>
                  <a:lnTo>
                    <a:pt x="1862" y="219"/>
                  </a:lnTo>
                  <a:lnTo>
                    <a:pt x="1864" y="218"/>
                  </a:lnTo>
                  <a:lnTo>
                    <a:pt x="1866" y="217"/>
                  </a:lnTo>
                  <a:lnTo>
                    <a:pt x="1868" y="216"/>
                  </a:lnTo>
                  <a:lnTo>
                    <a:pt x="1870" y="215"/>
                  </a:lnTo>
                  <a:lnTo>
                    <a:pt x="1871" y="214"/>
                  </a:lnTo>
                  <a:lnTo>
                    <a:pt x="1873" y="213"/>
                  </a:lnTo>
                  <a:lnTo>
                    <a:pt x="1875" y="212"/>
                  </a:lnTo>
                  <a:lnTo>
                    <a:pt x="1877" y="211"/>
                  </a:lnTo>
                  <a:lnTo>
                    <a:pt x="1879" y="210"/>
                  </a:lnTo>
                  <a:lnTo>
                    <a:pt x="1881" y="209"/>
                  </a:lnTo>
                  <a:lnTo>
                    <a:pt x="1882" y="208"/>
                  </a:lnTo>
                  <a:lnTo>
                    <a:pt x="1884" y="207"/>
                  </a:lnTo>
                  <a:lnTo>
                    <a:pt x="1886" y="206"/>
                  </a:lnTo>
                  <a:lnTo>
                    <a:pt x="1888" y="205"/>
                  </a:lnTo>
                  <a:lnTo>
                    <a:pt x="1890" y="204"/>
                  </a:lnTo>
                  <a:lnTo>
                    <a:pt x="1892" y="203"/>
                  </a:lnTo>
                  <a:lnTo>
                    <a:pt x="1894" y="202"/>
                  </a:lnTo>
                  <a:lnTo>
                    <a:pt x="1895" y="201"/>
                  </a:lnTo>
                  <a:lnTo>
                    <a:pt x="1897" y="200"/>
                  </a:lnTo>
                  <a:lnTo>
                    <a:pt x="1899" y="198"/>
                  </a:lnTo>
                  <a:lnTo>
                    <a:pt x="1901" y="197"/>
                  </a:lnTo>
                  <a:lnTo>
                    <a:pt x="1903" y="196"/>
                  </a:lnTo>
                  <a:lnTo>
                    <a:pt x="1905" y="195"/>
                  </a:lnTo>
                  <a:lnTo>
                    <a:pt x="1906" y="194"/>
                  </a:lnTo>
                  <a:lnTo>
                    <a:pt x="1908" y="193"/>
                  </a:lnTo>
                  <a:lnTo>
                    <a:pt x="1910" y="192"/>
                  </a:lnTo>
                  <a:lnTo>
                    <a:pt x="1912" y="191"/>
                  </a:lnTo>
                  <a:lnTo>
                    <a:pt x="1914" y="190"/>
                  </a:lnTo>
                  <a:lnTo>
                    <a:pt x="1916" y="189"/>
                  </a:lnTo>
                  <a:lnTo>
                    <a:pt x="1918" y="188"/>
                  </a:lnTo>
                  <a:lnTo>
                    <a:pt x="1919" y="187"/>
                  </a:lnTo>
                  <a:lnTo>
                    <a:pt x="1921" y="186"/>
                  </a:lnTo>
                  <a:lnTo>
                    <a:pt x="1923" y="185"/>
                  </a:lnTo>
                  <a:lnTo>
                    <a:pt x="1925" y="184"/>
                  </a:lnTo>
                  <a:lnTo>
                    <a:pt x="1927" y="184"/>
                  </a:lnTo>
                  <a:lnTo>
                    <a:pt x="1929" y="183"/>
                  </a:lnTo>
                  <a:lnTo>
                    <a:pt x="1931" y="182"/>
                  </a:lnTo>
                  <a:lnTo>
                    <a:pt x="1932" y="181"/>
                  </a:lnTo>
                  <a:lnTo>
                    <a:pt x="1934" y="180"/>
                  </a:lnTo>
                  <a:lnTo>
                    <a:pt x="1936" y="179"/>
                  </a:lnTo>
                  <a:lnTo>
                    <a:pt x="1938" y="178"/>
                  </a:lnTo>
                  <a:lnTo>
                    <a:pt x="1940" y="177"/>
                  </a:lnTo>
                  <a:lnTo>
                    <a:pt x="1942" y="176"/>
                  </a:lnTo>
                  <a:lnTo>
                    <a:pt x="1943" y="175"/>
                  </a:lnTo>
                  <a:moveTo>
                    <a:pt x="2033" y="132"/>
                  </a:moveTo>
                  <a:lnTo>
                    <a:pt x="2033" y="132"/>
                  </a:lnTo>
                  <a:lnTo>
                    <a:pt x="2033" y="132"/>
                  </a:lnTo>
                  <a:lnTo>
                    <a:pt x="2035" y="131"/>
                  </a:lnTo>
                  <a:lnTo>
                    <a:pt x="2037" y="130"/>
                  </a:lnTo>
                  <a:lnTo>
                    <a:pt x="2039" y="129"/>
                  </a:lnTo>
                  <a:lnTo>
                    <a:pt x="2041" y="128"/>
                  </a:lnTo>
                  <a:lnTo>
                    <a:pt x="2043" y="127"/>
                  </a:lnTo>
                  <a:lnTo>
                    <a:pt x="2044" y="127"/>
                  </a:lnTo>
                  <a:lnTo>
                    <a:pt x="2046" y="126"/>
                  </a:lnTo>
                  <a:lnTo>
                    <a:pt x="2048" y="125"/>
                  </a:lnTo>
                  <a:lnTo>
                    <a:pt x="2050" y="124"/>
                  </a:lnTo>
                  <a:lnTo>
                    <a:pt x="2052" y="123"/>
                  </a:lnTo>
                  <a:lnTo>
                    <a:pt x="2054" y="122"/>
                  </a:lnTo>
                  <a:lnTo>
                    <a:pt x="2056" y="122"/>
                  </a:lnTo>
                  <a:lnTo>
                    <a:pt x="2058" y="121"/>
                  </a:lnTo>
                  <a:lnTo>
                    <a:pt x="2059" y="120"/>
                  </a:lnTo>
                  <a:lnTo>
                    <a:pt x="2061" y="119"/>
                  </a:lnTo>
                  <a:lnTo>
                    <a:pt x="2063" y="118"/>
                  </a:lnTo>
                  <a:lnTo>
                    <a:pt x="2065" y="118"/>
                  </a:lnTo>
                  <a:lnTo>
                    <a:pt x="2067" y="117"/>
                  </a:lnTo>
                  <a:lnTo>
                    <a:pt x="2069" y="116"/>
                  </a:lnTo>
                  <a:lnTo>
                    <a:pt x="2071" y="115"/>
                  </a:lnTo>
                  <a:lnTo>
                    <a:pt x="2073" y="114"/>
                  </a:lnTo>
                  <a:lnTo>
                    <a:pt x="2075" y="114"/>
                  </a:lnTo>
                  <a:lnTo>
                    <a:pt x="2076" y="113"/>
                  </a:lnTo>
                  <a:lnTo>
                    <a:pt x="2078" y="112"/>
                  </a:lnTo>
                  <a:lnTo>
                    <a:pt x="2080" y="111"/>
                  </a:lnTo>
                  <a:lnTo>
                    <a:pt x="2082" y="111"/>
                  </a:lnTo>
                  <a:lnTo>
                    <a:pt x="2084" y="110"/>
                  </a:lnTo>
                  <a:lnTo>
                    <a:pt x="2086" y="109"/>
                  </a:lnTo>
                  <a:lnTo>
                    <a:pt x="2088" y="108"/>
                  </a:lnTo>
                  <a:lnTo>
                    <a:pt x="2090" y="107"/>
                  </a:lnTo>
                  <a:lnTo>
                    <a:pt x="2091" y="107"/>
                  </a:lnTo>
                  <a:lnTo>
                    <a:pt x="2093" y="106"/>
                  </a:lnTo>
                  <a:lnTo>
                    <a:pt x="2095" y="105"/>
                  </a:lnTo>
                  <a:lnTo>
                    <a:pt x="2097" y="104"/>
                  </a:lnTo>
                  <a:lnTo>
                    <a:pt x="2099" y="104"/>
                  </a:lnTo>
                  <a:lnTo>
                    <a:pt x="2101" y="103"/>
                  </a:lnTo>
                  <a:lnTo>
                    <a:pt x="2103" y="102"/>
                  </a:lnTo>
                  <a:lnTo>
                    <a:pt x="2105" y="101"/>
                  </a:lnTo>
                  <a:lnTo>
                    <a:pt x="2107" y="101"/>
                  </a:lnTo>
                  <a:lnTo>
                    <a:pt x="2108" y="100"/>
                  </a:lnTo>
                  <a:lnTo>
                    <a:pt x="2110" y="99"/>
                  </a:lnTo>
                  <a:lnTo>
                    <a:pt x="2112" y="99"/>
                  </a:lnTo>
                  <a:lnTo>
                    <a:pt x="2114" y="98"/>
                  </a:lnTo>
                  <a:lnTo>
                    <a:pt x="2116" y="97"/>
                  </a:lnTo>
                  <a:lnTo>
                    <a:pt x="2118" y="96"/>
                  </a:lnTo>
                  <a:lnTo>
                    <a:pt x="2120" y="96"/>
                  </a:lnTo>
                  <a:lnTo>
                    <a:pt x="2122" y="95"/>
                  </a:lnTo>
                  <a:lnTo>
                    <a:pt x="2123" y="94"/>
                  </a:lnTo>
                  <a:lnTo>
                    <a:pt x="2125" y="93"/>
                  </a:lnTo>
                  <a:lnTo>
                    <a:pt x="2127" y="93"/>
                  </a:lnTo>
                  <a:lnTo>
                    <a:pt x="2129" y="92"/>
                  </a:lnTo>
                  <a:lnTo>
                    <a:pt x="2131" y="91"/>
                  </a:lnTo>
                  <a:lnTo>
                    <a:pt x="2133" y="91"/>
                  </a:lnTo>
                  <a:lnTo>
                    <a:pt x="2135" y="90"/>
                  </a:lnTo>
                  <a:lnTo>
                    <a:pt x="2137" y="89"/>
                  </a:lnTo>
                  <a:lnTo>
                    <a:pt x="2139" y="88"/>
                  </a:lnTo>
                  <a:lnTo>
                    <a:pt x="2140" y="88"/>
                  </a:lnTo>
                  <a:lnTo>
                    <a:pt x="2142" y="87"/>
                  </a:lnTo>
                  <a:lnTo>
                    <a:pt x="2144" y="86"/>
                  </a:lnTo>
                  <a:lnTo>
                    <a:pt x="2146" y="86"/>
                  </a:lnTo>
                  <a:lnTo>
                    <a:pt x="2148" y="85"/>
                  </a:lnTo>
                  <a:lnTo>
                    <a:pt x="2150" y="84"/>
                  </a:lnTo>
                  <a:lnTo>
                    <a:pt x="2152" y="84"/>
                  </a:lnTo>
                  <a:lnTo>
                    <a:pt x="2154" y="83"/>
                  </a:lnTo>
                  <a:lnTo>
                    <a:pt x="2156" y="82"/>
                  </a:lnTo>
                  <a:lnTo>
                    <a:pt x="2156" y="82"/>
                  </a:lnTo>
                  <a:moveTo>
                    <a:pt x="2251" y="52"/>
                  </a:moveTo>
                  <a:lnTo>
                    <a:pt x="2251" y="52"/>
                  </a:lnTo>
                  <a:lnTo>
                    <a:pt x="2252" y="51"/>
                  </a:lnTo>
                  <a:lnTo>
                    <a:pt x="2254" y="51"/>
                  </a:lnTo>
                  <a:lnTo>
                    <a:pt x="2256" y="50"/>
                  </a:lnTo>
                  <a:lnTo>
                    <a:pt x="2258" y="50"/>
                  </a:lnTo>
                  <a:lnTo>
                    <a:pt x="2260" y="49"/>
                  </a:lnTo>
                  <a:lnTo>
                    <a:pt x="2262" y="49"/>
                  </a:lnTo>
                  <a:lnTo>
                    <a:pt x="2264" y="48"/>
                  </a:lnTo>
                  <a:lnTo>
                    <a:pt x="2266" y="48"/>
                  </a:lnTo>
                  <a:lnTo>
                    <a:pt x="2267" y="47"/>
                  </a:lnTo>
                  <a:lnTo>
                    <a:pt x="2269" y="47"/>
                  </a:lnTo>
                  <a:lnTo>
                    <a:pt x="2271" y="46"/>
                  </a:lnTo>
                  <a:lnTo>
                    <a:pt x="2273" y="46"/>
                  </a:lnTo>
                  <a:lnTo>
                    <a:pt x="2275" y="45"/>
                  </a:lnTo>
                  <a:lnTo>
                    <a:pt x="2277" y="45"/>
                  </a:lnTo>
                  <a:lnTo>
                    <a:pt x="2279" y="44"/>
                  </a:lnTo>
                  <a:lnTo>
                    <a:pt x="2281" y="44"/>
                  </a:lnTo>
                  <a:lnTo>
                    <a:pt x="2283" y="43"/>
                  </a:lnTo>
                  <a:lnTo>
                    <a:pt x="2285" y="43"/>
                  </a:lnTo>
                  <a:lnTo>
                    <a:pt x="2286" y="42"/>
                  </a:lnTo>
                  <a:lnTo>
                    <a:pt x="2288" y="42"/>
                  </a:lnTo>
                  <a:lnTo>
                    <a:pt x="2290" y="41"/>
                  </a:lnTo>
                  <a:lnTo>
                    <a:pt x="2292" y="41"/>
                  </a:lnTo>
                  <a:lnTo>
                    <a:pt x="2294" y="40"/>
                  </a:lnTo>
                  <a:lnTo>
                    <a:pt x="2296" y="40"/>
                  </a:lnTo>
                  <a:lnTo>
                    <a:pt x="2298" y="39"/>
                  </a:lnTo>
                  <a:lnTo>
                    <a:pt x="2300" y="39"/>
                  </a:lnTo>
                  <a:lnTo>
                    <a:pt x="2302" y="38"/>
                  </a:lnTo>
                  <a:lnTo>
                    <a:pt x="2304" y="38"/>
                  </a:lnTo>
                  <a:lnTo>
                    <a:pt x="2306" y="37"/>
                  </a:lnTo>
                  <a:lnTo>
                    <a:pt x="2307" y="37"/>
                  </a:lnTo>
                  <a:lnTo>
                    <a:pt x="2309" y="36"/>
                  </a:lnTo>
                  <a:lnTo>
                    <a:pt x="2311" y="36"/>
                  </a:lnTo>
                  <a:lnTo>
                    <a:pt x="2313" y="36"/>
                  </a:lnTo>
                  <a:lnTo>
                    <a:pt x="2315" y="35"/>
                  </a:lnTo>
                  <a:lnTo>
                    <a:pt x="2317" y="35"/>
                  </a:lnTo>
                  <a:lnTo>
                    <a:pt x="2319" y="34"/>
                  </a:lnTo>
                  <a:lnTo>
                    <a:pt x="2321" y="34"/>
                  </a:lnTo>
                  <a:lnTo>
                    <a:pt x="2323" y="33"/>
                  </a:lnTo>
                  <a:lnTo>
                    <a:pt x="2325" y="33"/>
                  </a:lnTo>
                  <a:lnTo>
                    <a:pt x="2326" y="32"/>
                  </a:lnTo>
                  <a:lnTo>
                    <a:pt x="2328" y="32"/>
                  </a:lnTo>
                  <a:lnTo>
                    <a:pt x="2330" y="32"/>
                  </a:lnTo>
                  <a:lnTo>
                    <a:pt x="2332" y="31"/>
                  </a:lnTo>
                  <a:lnTo>
                    <a:pt x="2334" y="31"/>
                  </a:lnTo>
                  <a:lnTo>
                    <a:pt x="2336" y="30"/>
                  </a:lnTo>
                  <a:lnTo>
                    <a:pt x="2338" y="30"/>
                  </a:lnTo>
                  <a:lnTo>
                    <a:pt x="2340" y="29"/>
                  </a:lnTo>
                  <a:lnTo>
                    <a:pt x="2342" y="29"/>
                  </a:lnTo>
                  <a:lnTo>
                    <a:pt x="2344" y="29"/>
                  </a:lnTo>
                  <a:lnTo>
                    <a:pt x="2346" y="28"/>
                  </a:lnTo>
                  <a:lnTo>
                    <a:pt x="2347" y="28"/>
                  </a:lnTo>
                  <a:lnTo>
                    <a:pt x="2349" y="27"/>
                  </a:lnTo>
                  <a:lnTo>
                    <a:pt x="2351" y="27"/>
                  </a:lnTo>
                  <a:lnTo>
                    <a:pt x="2353" y="27"/>
                  </a:lnTo>
                  <a:lnTo>
                    <a:pt x="2355" y="26"/>
                  </a:lnTo>
                  <a:lnTo>
                    <a:pt x="2357" y="26"/>
                  </a:lnTo>
                  <a:lnTo>
                    <a:pt x="2359" y="25"/>
                  </a:lnTo>
                  <a:lnTo>
                    <a:pt x="2361" y="25"/>
                  </a:lnTo>
                  <a:lnTo>
                    <a:pt x="2363" y="25"/>
                  </a:lnTo>
                  <a:lnTo>
                    <a:pt x="2365" y="24"/>
                  </a:lnTo>
                  <a:lnTo>
                    <a:pt x="2367" y="24"/>
                  </a:lnTo>
                  <a:lnTo>
                    <a:pt x="2368" y="24"/>
                  </a:lnTo>
                  <a:lnTo>
                    <a:pt x="2370" y="23"/>
                  </a:lnTo>
                  <a:lnTo>
                    <a:pt x="2372" y="23"/>
                  </a:lnTo>
                  <a:lnTo>
                    <a:pt x="2374" y="22"/>
                  </a:lnTo>
                  <a:lnTo>
                    <a:pt x="2376" y="22"/>
                  </a:lnTo>
                  <a:lnTo>
                    <a:pt x="2378" y="22"/>
                  </a:lnTo>
                  <a:lnTo>
                    <a:pt x="2380" y="21"/>
                  </a:lnTo>
                  <a:lnTo>
                    <a:pt x="2381" y="21"/>
                  </a:lnTo>
                  <a:moveTo>
                    <a:pt x="2480" y="7"/>
                  </a:moveTo>
                  <a:lnTo>
                    <a:pt x="2480" y="7"/>
                  </a:lnTo>
                  <a:lnTo>
                    <a:pt x="2481" y="6"/>
                  </a:lnTo>
                  <a:lnTo>
                    <a:pt x="2483" y="6"/>
                  </a:lnTo>
                  <a:lnTo>
                    <a:pt x="2485" y="6"/>
                  </a:lnTo>
                  <a:lnTo>
                    <a:pt x="2487" y="6"/>
                  </a:lnTo>
                  <a:lnTo>
                    <a:pt x="2489" y="6"/>
                  </a:lnTo>
                  <a:lnTo>
                    <a:pt x="2491" y="5"/>
                  </a:lnTo>
                  <a:lnTo>
                    <a:pt x="2493" y="5"/>
                  </a:lnTo>
                  <a:lnTo>
                    <a:pt x="2495" y="5"/>
                  </a:lnTo>
                  <a:lnTo>
                    <a:pt x="2497" y="5"/>
                  </a:lnTo>
                  <a:lnTo>
                    <a:pt x="2499" y="5"/>
                  </a:lnTo>
                  <a:lnTo>
                    <a:pt x="2500" y="5"/>
                  </a:lnTo>
                  <a:lnTo>
                    <a:pt x="2502" y="4"/>
                  </a:lnTo>
                  <a:lnTo>
                    <a:pt x="2504" y="4"/>
                  </a:lnTo>
                  <a:lnTo>
                    <a:pt x="2506" y="4"/>
                  </a:lnTo>
                  <a:lnTo>
                    <a:pt x="2508" y="4"/>
                  </a:lnTo>
                  <a:lnTo>
                    <a:pt x="2510" y="4"/>
                  </a:lnTo>
                  <a:lnTo>
                    <a:pt x="2512" y="4"/>
                  </a:lnTo>
                  <a:lnTo>
                    <a:pt x="2514" y="3"/>
                  </a:lnTo>
                  <a:lnTo>
                    <a:pt x="2516" y="3"/>
                  </a:lnTo>
                  <a:lnTo>
                    <a:pt x="2518" y="3"/>
                  </a:lnTo>
                  <a:lnTo>
                    <a:pt x="2520" y="3"/>
                  </a:lnTo>
                  <a:lnTo>
                    <a:pt x="2521" y="3"/>
                  </a:lnTo>
                  <a:lnTo>
                    <a:pt x="2523" y="3"/>
                  </a:lnTo>
                  <a:lnTo>
                    <a:pt x="2525" y="2"/>
                  </a:lnTo>
                  <a:lnTo>
                    <a:pt x="2527" y="2"/>
                  </a:lnTo>
                  <a:lnTo>
                    <a:pt x="2529" y="2"/>
                  </a:lnTo>
                  <a:lnTo>
                    <a:pt x="2531" y="2"/>
                  </a:lnTo>
                  <a:lnTo>
                    <a:pt x="2533" y="2"/>
                  </a:lnTo>
                  <a:lnTo>
                    <a:pt x="2535" y="2"/>
                  </a:lnTo>
                  <a:lnTo>
                    <a:pt x="2537" y="2"/>
                  </a:lnTo>
                  <a:lnTo>
                    <a:pt x="2539" y="2"/>
                  </a:lnTo>
                  <a:lnTo>
                    <a:pt x="2541" y="1"/>
                  </a:lnTo>
                  <a:lnTo>
                    <a:pt x="2543" y="1"/>
                  </a:lnTo>
                  <a:lnTo>
                    <a:pt x="2544" y="1"/>
                  </a:lnTo>
                  <a:lnTo>
                    <a:pt x="2546" y="1"/>
                  </a:lnTo>
                  <a:lnTo>
                    <a:pt x="2548" y="1"/>
                  </a:lnTo>
                  <a:lnTo>
                    <a:pt x="2550" y="1"/>
                  </a:lnTo>
                  <a:lnTo>
                    <a:pt x="2552" y="1"/>
                  </a:lnTo>
                  <a:lnTo>
                    <a:pt x="2554" y="1"/>
                  </a:lnTo>
                  <a:lnTo>
                    <a:pt x="2556" y="1"/>
                  </a:lnTo>
                  <a:lnTo>
                    <a:pt x="2558" y="1"/>
                  </a:lnTo>
                  <a:lnTo>
                    <a:pt x="2560" y="0"/>
                  </a:lnTo>
                  <a:lnTo>
                    <a:pt x="2562" y="0"/>
                  </a:lnTo>
                  <a:lnTo>
                    <a:pt x="2564" y="0"/>
                  </a:lnTo>
                  <a:lnTo>
                    <a:pt x="2566" y="0"/>
                  </a:lnTo>
                  <a:lnTo>
                    <a:pt x="2567" y="0"/>
                  </a:lnTo>
                  <a:lnTo>
                    <a:pt x="2569" y="0"/>
                  </a:lnTo>
                  <a:lnTo>
                    <a:pt x="2571" y="0"/>
                  </a:lnTo>
                  <a:lnTo>
                    <a:pt x="2573" y="0"/>
                  </a:lnTo>
                  <a:lnTo>
                    <a:pt x="2575" y="0"/>
                  </a:lnTo>
                  <a:lnTo>
                    <a:pt x="2577" y="0"/>
                  </a:lnTo>
                  <a:lnTo>
                    <a:pt x="2579" y="0"/>
                  </a:lnTo>
                  <a:lnTo>
                    <a:pt x="2581" y="0"/>
                  </a:lnTo>
                  <a:lnTo>
                    <a:pt x="2583" y="0"/>
                  </a:lnTo>
                  <a:lnTo>
                    <a:pt x="2584" y="0"/>
                  </a:lnTo>
                </a:path>
              </a:pathLst>
            </a:custGeom>
            <a:noFill/>
            <a:ln w="19050" cap="flat">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sz="1400"/>
            </a:p>
          </p:txBody>
        </p:sp>
        <p:sp>
          <p:nvSpPr>
            <p:cNvPr id="46" name="Freeform 55"/>
            <p:cNvSpPr>
              <a:spLocks noEditPoints="1"/>
            </p:cNvSpPr>
            <p:nvPr/>
          </p:nvSpPr>
          <p:spPr bwMode="auto">
            <a:xfrm>
              <a:off x="2718554" y="2122861"/>
              <a:ext cx="1264599" cy="2413029"/>
            </a:xfrm>
            <a:custGeom>
              <a:avLst/>
              <a:gdLst>
                <a:gd name="T0" fmla="*/ 2623 w 2624"/>
                <a:gd name="T1" fmla="*/ 4051 h 4103"/>
                <a:gd name="T2" fmla="*/ 2622 w 2624"/>
                <a:gd name="T3" fmla="*/ 3990 h 4103"/>
                <a:gd name="T4" fmla="*/ 2615 w 2624"/>
                <a:gd name="T5" fmla="*/ 3839 h 4103"/>
                <a:gd name="T6" fmla="*/ 2611 w 2624"/>
                <a:gd name="T7" fmla="*/ 3779 h 4103"/>
                <a:gd name="T8" fmla="*/ 2598 w 2624"/>
                <a:gd name="T9" fmla="*/ 3625 h 4103"/>
                <a:gd name="T10" fmla="*/ 2591 w 2624"/>
                <a:gd name="T11" fmla="*/ 3565 h 4103"/>
                <a:gd name="T12" fmla="*/ 2584 w 2624"/>
                <a:gd name="T13" fmla="*/ 3505 h 4103"/>
                <a:gd name="T14" fmla="*/ 2563 w 2624"/>
                <a:gd name="T15" fmla="*/ 3355 h 4103"/>
                <a:gd name="T16" fmla="*/ 2553 w 2624"/>
                <a:gd name="T17" fmla="*/ 3296 h 4103"/>
                <a:gd name="T18" fmla="*/ 2527 w 2624"/>
                <a:gd name="T19" fmla="*/ 3148 h 4103"/>
                <a:gd name="T20" fmla="*/ 2515 w 2624"/>
                <a:gd name="T21" fmla="*/ 3089 h 4103"/>
                <a:gd name="T22" fmla="*/ 2483 w 2624"/>
                <a:gd name="T23" fmla="*/ 2942 h 4103"/>
                <a:gd name="T24" fmla="*/ 2469 w 2624"/>
                <a:gd name="T25" fmla="*/ 2884 h 4103"/>
                <a:gd name="T26" fmla="*/ 2454 w 2624"/>
                <a:gd name="T27" fmla="*/ 2826 h 4103"/>
                <a:gd name="T28" fmla="*/ 2414 w 2624"/>
                <a:gd name="T29" fmla="*/ 2680 h 4103"/>
                <a:gd name="T30" fmla="*/ 2397 w 2624"/>
                <a:gd name="T31" fmla="*/ 2623 h 4103"/>
                <a:gd name="T32" fmla="*/ 2352 w 2624"/>
                <a:gd name="T33" fmla="*/ 2479 h 4103"/>
                <a:gd name="T34" fmla="*/ 2334 w 2624"/>
                <a:gd name="T35" fmla="*/ 2423 h 4103"/>
                <a:gd name="T36" fmla="*/ 2282 w 2624"/>
                <a:gd name="T37" fmla="*/ 2277 h 4103"/>
                <a:gd name="T38" fmla="*/ 2263 w 2624"/>
                <a:gd name="T39" fmla="*/ 2227 h 4103"/>
                <a:gd name="T40" fmla="*/ 2242 w 2624"/>
                <a:gd name="T41" fmla="*/ 2173 h 4103"/>
                <a:gd name="T42" fmla="*/ 2186 w 2624"/>
                <a:gd name="T43" fmla="*/ 2036 h 4103"/>
                <a:gd name="T44" fmla="*/ 2163 w 2624"/>
                <a:gd name="T45" fmla="*/ 1983 h 4103"/>
                <a:gd name="T46" fmla="*/ 2101 w 2624"/>
                <a:gd name="T47" fmla="*/ 1847 h 4103"/>
                <a:gd name="T48" fmla="*/ 2077 w 2624"/>
                <a:gd name="T49" fmla="*/ 1797 h 4103"/>
                <a:gd name="T50" fmla="*/ 2052 w 2624"/>
                <a:gd name="T51" fmla="*/ 1746 h 4103"/>
                <a:gd name="T52" fmla="*/ 1984 w 2624"/>
                <a:gd name="T53" fmla="*/ 1616 h 4103"/>
                <a:gd name="T54" fmla="*/ 1958 w 2624"/>
                <a:gd name="T55" fmla="*/ 1567 h 4103"/>
                <a:gd name="T56" fmla="*/ 1882 w 2624"/>
                <a:gd name="T57" fmla="*/ 1435 h 4103"/>
                <a:gd name="T58" fmla="*/ 1856 w 2624"/>
                <a:gd name="T59" fmla="*/ 1391 h 4103"/>
                <a:gd name="T60" fmla="*/ 1827 w 2624"/>
                <a:gd name="T61" fmla="*/ 1344 h 4103"/>
                <a:gd name="T62" fmla="*/ 1748 w 2624"/>
                <a:gd name="T63" fmla="*/ 1222 h 4103"/>
                <a:gd name="T64" fmla="*/ 1718 w 2624"/>
                <a:gd name="T65" fmla="*/ 1178 h 4103"/>
                <a:gd name="T66" fmla="*/ 1688 w 2624"/>
                <a:gd name="T67" fmla="*/ 1134 h 4103"/>
                <a:gd name="T68" fmla="*/ 1603 w 2624"/>
                <a:gd name="T69" fmla="*/ 1018 h 4103"/>
                <a:gd name="T70" fmla="*/ 1571 w 2624"/>
                <a:gd name="T71" fmla="*/ 977 h 4103"/>
                <a:gd name="T72" fmla="*/ 1479 w 2624"/>
                <a:gd name="T73" fmla="*/ 864 h 4103"/>
                <a:gd name="T74" fmla="*/ 1448 w 2624"/>
                <a:gd name="T75" fmla="*/ 826 h 4103"/>
                <a:gd name="T76" fmla="*/ 1415 w 2624"/>
                <a:gd name="T77" fmla="*/ 789 h 4103"/>
                <a:gd name="T78" fmla="*/ 1317 w 2624"/>
                <a:gd name="T79" fmla="*/ 683 h 4103"/>
                <a:gd name="T80" fmla="*/ 1283 w 2624"/>
                <a:gd name="T81" fmla="*/ 648 h 4103"/>
                <a:gd name="T82" fmla="*/ 1249 w 2624"/>
                <a:gd name="T83" fmla="*/ 614 h 4103"/>
                <a:gd name="T84" fmla="*/ 1147 w 2624"/>
                <a:gd name="T85" fmla="*/ 520 h 4103"/>
                <a:gd name="T86" fmla="*/ 1112 w 2624"/>
                <a:gd name="T87" fmla="*/ 489 h 4103"/>
                <a:gd name="T88" fmla="*/ 1076 w 2624"/>
                <a:gd name="T89" fmla="*/ 459 h 4103"/>
                <a:gd name="T90" fmla="*/ 966 w 2624"/>
                <a:gd name="T91" fmla="*/ 372 h 4103"/>
                <a:gd name="T92" fmla="*/ 930 w 2624"/>
                <a:gd name="T93" fmla="*/ 345 h 4103"/>
                <a:gd name="T94" fmla="*/ 893 w 2624"/>
                <a:gd name="T95" fmla="*/ 320 h 4103"/>
                <a:gd name="T96" fmla="*/ 778 w 2624"/>
                <a:gd name="T97" fmla="*/ 246 h 4103"/>
                <a:gd name="T98" fmla="*/ 741 w 2624"/>
                <a:gd name="T99" fmla="*/ 224 h 4103"/>
                <a:gd name="T100" fmla="*/ 704 w 2624"/>
                <a:gd name="T101" fmla="*/ 203 h 4103"/>
                <a:gd name="T102" fmla="*/ 667 w 2624"/>
                <a:gd name="T103" fmla="*/ 183 h 4103"/>
                <a:gd name="T104" fmla="*/ 543 w 2624"/>
                <a:gd name="T105" fmla="*/ 124 h 4103"/>
                <a:gd name="T106" fmla="*/ 505 w 2624"/>
                <a:gd name="T107" fmla="*/ 108 h 4103"/>
                <a:gd name="T108" fmla="*/ 466 w 2624"/>
                <a:gd name="T109" fmla="*/ 93 h 4103"/>
                <a:gd name="T110" fmla="*/ 338 w 2624"/>
                <a:gd name="T111" fmla="*/ 51 h 4103"/>
                <a:gd name="T112" fmla="*/ 299 w 2624"/>
                <a:gd name="T113" fmla="*/ 41 h 4103"/>
                <a:gd name="T114" fmla="*/ 260 w 2624"/>
                <a:gd name="T115" fmla="*/ 32 h 4103"/>
                <a:gd name="T116" fmla="*/ 130 w 2624"/>
                <a:gd name="T117" fmla="*/ 9 h 4103"/>
                <a:gd name="T118" fmla="*/ 91 w 2624"/>
                <a:gd name="T119" fmla="*/ 5 h 4103"/>
                <a:gd name="T120" fmla="*/ 52 w 2624"/>
                <a:gd name="T121" fmla="*/ 2 h 4103"/>
                <a:gd name="T122" fmla="*/ 14 w 2624"/>
                <a:gd name="T123" fmla="*/ 0 h 4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4" h="4103">
                  <a:moveTo>
                    <a:pt x="2624" y="4103"/>
                  </a:moveTo>
                  <a:lnTo>
                    <a:pt x="2624" y="4103"/>
                  </a:lnTo>
                  <a:lnTo>
                    <a:pt x="2624" y="4103"/>
                  </a:lnTo>
                  <a:lnTo>
                    <a:pt x="2624" y="4100"/>
                  </a:lnTo>
                  <a:lnTo>
                    <a:pt x="2624" y="4097"/>
                  </a:lnTo>
                  <a:lnTo>
                    <a:pt x="2624" y="4093"/>
                  </a:lnTo>
                  <a:lnTo>
                    <a:pt x="2624" y="4090"/>
                  </a:lnTo>
                  <a:lnTo>
                    <a:pt x="2624" y="4087"/>
                  </a:lnTo>
                  <a:lnTo>
                    <a:pt x="2624" y="4084"/>
                  </a:lnTo>
                  <a:lnTo>
                    <a:pt x="2624" y="4081"/>
                  </a:lnTo>
                  <a:lnTo>
                    <a:pt x="2624" y="4078"/>
                  </a:lnTo>
                  <a:lnTo>
                    <a:pt x="2624" y="4075"/>
                  </a:lnTo>
                  <a:lnTo>
                    <a:pt x="2624" y="4072"/>
                  </a:lnTo>
                  <a:lnTo>
                    <a:pt x="2624" y="4069"/>
                  </a:lnTo>
                  <a:lnTo>
                    <a:pt x="2624" y="4066"/>
                  </a:lnTo>
                  <a:lnTo>
                    <a:pt x="2623" y="4063"/>
                  </a:lnTo>
                  <a:lnTo>
                    <a:pt x="2623" y="4060"/>
                  </a:lnTo>
                  <a:lnTo>
                    <a:pt x="2623" y="4057"/>
                  </a:lnTo>
                  <a:lnTo>
                    <a:pt x="2623" y="4054"/>
                  </a:lnTo>
                  <a:lnTo>
                    <a:pt x="2623" y="4051"/>
                  </a:lnTo>
                  <a:lnTo>
                    <a:pt x="2623" y="4048"/>
                  </a:lnTo>
                  <a:lnTo>
                    <a:pt x="2623" y="4045"/>
                  </a:lnTo>
                  <a:lnTo>
                    <a:pt x="2623" y="4042"/>
                  </a:lnTo>
                  <a:lnTo>
                    <a:pt x="2623" y="4039"/>
                  </a:lnTo>
                  <a:lnTo>
                    <a:pt x="2623" y="4036"/>
                  </a:lnTo>
                  <a:lnTo>
                    <a:pt x="2623" y="4033"/>
                  </a:lnTo>
                  <a:lnTo>
                    <a:pt x="2623" y="4030"/>
                  </a:lnTo>
                  <a:lnTo>
                    <a:pt x="2623" y="4027"/>
                  </a:lnTo>
                  <a:lnTo>
                    <a:pt x="2623" y="4024"/>
                  </a:lnTo>
                  <a:lnTo>
                    <a:pt x="2623" y="4021"/>
                  </a:lnTo>
                  <a:lnTo>
                    <a:pt x="2623" y="4018"/>
                  </a:lnTo>
                  <a:lnTo>
                    <a:pt x="2623" y="4015"/>
                  </a:lnTo>
                  <a:lnTo>
                    <a:pt x="2622" y="4012"/>
                  </a:lnTo>
                  <a:lnTo>
                    <a:pt x="2622" y="4009"/>
                  </a:lnTo>
                  <a:lnTo>
                    <a:pt x="2622" y="4006"/>
                  </a:lnTo>
                  <a:lnTo>
                    <a:pt x="2622" y="4003"/>
                  </a:lnTo>
                  <a:lnTo>
                    <a:pt x="2622" y="4000"/>
                  </a:lnTo>
                  <a:lnTo>
                    <a:pt x="2622" y="3997"/>
                  </a:lnTo>
                  <a:lnTo>
                    <a:pt x="2622" y="3994"/>
                  </a:lnTo>
                  <a:lnTo>
                    <a:pt x="2622" y="3990"/>
                  </a:lnTo>
                  <a:lnTo>
                    <a:pt x="2622" y="3987"/>
                  </a:lnTo>
                  <a:lnTo>
                    <a:pt x="2622" y="3984"/>
                  </a:lnTo>
                  <a:lnTo>
                    <a:pt x="2622" y="3981"/>
                  </a:lnTo>
                  <a:lnTo>
                    <a:pt x="2621" y="3978"/>
                  </a:lnTo>
                  <a:lnTo>
                    <a:pt x="2621" y="3975"/>
                  </a:lnTo>
                  <a:lnTo>
                    <a:pt x="2621" y="3972"/>
                  </a:lnTo>
                  <a:lnTo>
                    <a:pt x="2621" y="3970"/>
                  </a:lnTo>
                  <a:moveTo>
                    <a:pt x="2617" y="3870"/>
                  </a:moveTo>
                  <a:lnTo>
                    <a:pt x="2617" y="3870"/>
                  </a:lnTo>
                  <a:lnTo>
                    <a:pt x="2617" y="3869"/>
                  </a:lnTo>
                  <a:lnTo>
                    <a:pt x="2617" y="3866"/>
                  </a:lnTo>
                  <a:lnTo>
                    <a:pt x="2616" y="3863"/>
                  </a:lnTo>
                  <a:lnTo>
                    <a:pt x="2616" y="3860"/>
                  </a:lnTo>
                  <a:lnTo>
                    <a:pt x="2616" y="3857"/>
                  </a:lnTo>
                  <a:lnTo>
                    <a:pt x="2616" y="3854"/>
                  </a:lnTo>
                  <a:lnTo>
                    <a:pt x="2616" y="3851"/>
                  </a:lnTo>
                  <a:lnTo>
                    <a:pt x="2616" y="3848"/>
                  </a:lnTo>
                  <a:lnTo>
                    <a:pt x="2615" y="3845"/>
                  </a:lnTo>
                  <a:lnTo>
                    <a:pt x="2615" y="3842"/>
                  </a:lnTo>
                  <a:lnTo>
                    <a:pt x="2615" y="3839"/>
                  </a:lnTo>
                  <a:lnTo>
                    <a:pt x="2615" y="3836"/>
                  </a:lnTo>
                  <a:lnTo>
                    <a:pt x="2615" y="3833"/>
                  </a:lnTo>
                  <a:lnTo>
                    <a:pt x="2614" y="3830"/>
                  </a:lnTo>
                  <a:lnTo>
                    <a:pt x="2614" y="3827"/>
                  </a:lnTo>
                  <a:lnTo>
                    <a:pt x="2614" y="3824"/>
                  </a:lnTo>
                  <a:lnTo>
                    <a:pt x="2614" y="3821"/>
                  </a:lnTo>
                  <a:lnTo>
                    <a:pt x="2614" y="3818"/>
                  </a:lnTo>
                  <a:lnTo>
                    <a:pt x="2614" y="3815"/>
                  </a:lnTo>
                  <a:lnTo>
                    <a:pt x="2613" y="3812"/>
                  </a:lnTo>
                  <a:lnTo>
                    <a:pt x="2613" y="3809"/>
                  </a:lnTo>
                  <a:lnTo>
                    <a:pt x="2613" y="3806"/>
                  </a:lnTo>
                  <a:lnTo>
                    <a:pt x="2613" y="3803"/>
                  </a:lnTo>
                  <a:lnTo>
                    <a:pt x="2613" y="3800"/>
                  </a:lnTo>
                  <a:lnTo>
                    <a:pt x="2612" y="3797"/>
                  </a:lnTo>
                  <a:lnTo>
                    <a:pt x="2612" y="3794"/>
                  </a:lnTo>
                  <a:lnTo>
                    <a:pt x="2612" y="3791"/>
                  </a:lnTo>
                  <a:lnTo>
                    <a:pt x="2612" y="3788"/>
                  </a:lnTo>
                  <a:lnTo>
                    <a:pt x="2611" y="3785"/>
                  </a:lnTo>
                  <a:lnTo>
                    <a:pt x="2611" y="3782"/>
                  </a:lnTo>
                  <a:lnTo>
                    <a:pt x="2611" y="3779"/>
                  </a:lnTo>
                  <a:lnTo>
                    <a:pt x="2611" y="3776"/>
                  </a:lnTo>
                  <a:lnTo>
                    <a:pt x="2611" y="3773"/>
                  </a:lnTo>
                  <a:lnTo>
                    <a:pt x="2610" y="3770"/>
                  </a:lnTo>
                  <a:lnTo>
                    <a:pt x="2610" y="3767"/>
                  </a:lnTo>
                  <a:lnTo>
                    <a:pt x="2610" y="3764"/>
                  </a:lnTo>
                  <a:lnTo>
                    <a:pt x="2610" y="3761"/>
                  </a:lnTo>
                  <a:lnTo>
                    <a:pt x="2609" y="3758"/>
                  </a:lnTo>
                  <a:lnTo>
                    <a:pt x="2609" y="3755"/>
                  </a:lnTo>
                  <a:lnTo>
                    <a:pt x="2609" y="3752"/>
                  </a:lnTo>
                  <a:lnTo>
                    <a:pt x="2609" y="3749"/>
                  </a:lnTo>
                  <a:lnTo>
                    <a:pt x="2609" y="3746"/>
                  </a:lnTo>
                  <a:lnTo>
                    <a:pt x="2608" y="3743"/>
                  </a:lnTo>
                  <a:lnTo>
                    <a:pt x="2608" y="3740"/>
                  </a:lnTo>
                  <a:lnTo>
                    <a:pt x="2608" y="3737"/>
                  </a:lnTo>
                  <a:moveTo>
                    <a:pt x="2599" y="3637"/>
                  </a:moveTo>
                  <a:lnTo>
                    <a:pt x="2599" y="3637"/>
                  </a:lnTo>
                  <a:lnTo>
                    <a:pt x="2599" y="3634"/>
                  </a:lnTo>
                  <a:lnTo>
                    <a:pt x="2598" y="3631"/>
                  </a:lnTo>
                  <a:lnTo>
                    <a:pt x="2598" y="3628"/>
                  </a:lnTo>
                  <a:lnTo>
                    <a:pt x="2598" y="3625"/>
                  </a:lnTo>
                  <a:lnTo>
                    <a:pt x="2597" y="3622"/>
                  </a:lnTo>
                  <a:lnTo>
                    <a:pt x="2597" y="3619"/>
                  </a:lnTo>
                  <a:lnTo>
                    <a:pt x="2597" y="3616"/>
                  </a:lnTo>
                  <a:lnTo>
                    <a:pt x="2596" y="3613"/>
                  </a:lnTo>
                  <a:lnTo>
                    <a:pt x="2596" y="3610"/>
                  </a:lnTo>
                  <a:lnTo>
                    <a:pt x="2596" y="3607"/>
                  </a:lnTo>
                  <a:lnTo>
                    <a:pt x="2595" y="3604"/>
                  </a:lnTo>
                  <a:lnTo>
                    <a:pt x="2595" y="3601"/>
                  </a:lnTo>
                  <a:lnTo>
                    <a:pt x="2595" y="3598"/>
                  </a:lnTo>
                  <a:lnTo>
                    <a:pt x="2594" y="3595"/>
                  </a:lnTo>
                  <a:lnTo>
                    <a:pt x="2594" y="3592"/>
                  </a:lnTo>
                  <a:lnTo>
                    <a:pt x="2594" y="3589"/>
                  </a:lnTo>
                  <a:lnTo>
                    <a:pt x="2593" y="3586"/>
                  </a:lnTo>
                  <a:lnTo>
                    <a:pt x="2593" y="3583"/>
                  </a:lnTo>
                  <a:lnTo>
                    <a:pt x="2593" y="3580"/>
                  </a:lnTo>
                  <a:lnTo>
                    <a:pt x="2592" y="3577"/>
                  </a:lnTo>
                  <a:lnTo>
                    <a:pt x="2592" y="3574"/>
                  </a:lnTo>
                  <a:lnTo>
                    <a:pt x="2592" y="3571"/>
                  </a:lnTo>
                  <a:lnTo>
                    <a:pt x="2591" y="3568"/>
                  </a:lnTo>
                  <a:lnTo>
                    <a:pt x="2591" y="3565"/>
                  </a:lnTo>
                  <a:lnTo>
                    <a:pt x="2591" y="3562"/>
                  </a:lnTo>
                  <a:lnTo>
                    <a:pt x="2590" y="3559"/>
                  </a:lnTo>
                  <a:lnTo>
                    <a:pt x="2590" y="3556"/>
                  </a:lnTo>
                  <a:lnTo>
                    <a:pt x="2590" y="3553"/>
                  </a:lnTo>
                  <a:lnTo>
                    <a:pt x="2589" y="3550"/>
                  </a:lnTo>
                  <a:lnTo>
                    <a:pt x="2589" y="3547"/>
                  </a:lnTo>
                  <a:lnTo>
                    <a:pt x="2589" y="3544"/>
                  </a:lnTo>
                  <a:lnTo>
                    <a:pt x="2588" y="3541"/>
                  </a:lnTo>
                  <a:lnTo>
                    <a:pt x="2588" y="3538"/>
                  </a:lnTo>
                  <a:lnTo>
                    <a:pt x="2588" y="3535"/>
                  </a:lnTo>
                  <a:lnTo>
                    <a:pt x="2587" y="3532"/>
                  </a:lnTo>
                  <a:lnTo>
                    <a:pt x="2587" y="3529"/>
                  </a:lnTo>
                  <a:lnTo>
                    <a:pt x="2587" y="3526"/>
                  </a:lnTo>
                  <a:lnTo>
                    <a:pt x="2586" y="3523"/>
                  </a:lnTo>
                  <a:lnTo>
                    <a:pt x="2586" y="3520"/>
                  </a:lnTo>
                  <a:lnTo>
                    <a:pt x="2585" y="3517"/>
                  </a:lnTo>
                  <a:lnTo>
                    <a:pt x="2585" y="3514"/>
                  </a:lnTo>
                  <a:lnTo>
                    <a:pt x="2585" y="3511"/>
                  </a:lnTo>
                  <a:lnTo>
                    <a:pt x="2584" y="3508"/>
                  </a:lnTo>
                  <a:lnTo>
                    <a:pt x="2584" y="3505"/>
                  </a:lnTo>
                  <a:lnTo>
                    <a:pt x="2584" y="3504"/>
                  </a:lnTo>
                  <a:moveTo>
                    <a:pt x="2570" y="3405"/>
                  </a:moveTo>
                  <a:lnTo>
                    <a:pt x="2570" y="3405"/>
                  </a:lnTo>
                  <a:lnTo>
                    <a:pt x="2570" y="3403"/>
                  </a:lnTo>
                  <a:lnTo>
                    <a:pt x="2570" y="3400"/>
                  </a:lnTo>
                  <a:lnTo>
                    <a:pt x="2569" y="3397"/>
                  </a:lnTo>
                  <a:lnTo>
                    <a:pt x="2569" y="3394"/>
                  </a:lnTo>
                  <a:lnTo>
                    <a:pt x="2568" y="3391"/>
                  </a:lnTo>
                  <a:lnTo>
                    <a:pt x="2568" y="3388"/>
                  </a:lnTo>
                  <a:lnTo>
                    <a:pt x="2567" y="3385"/>
                  </a:lnTo>
                  <a:lnTo>
                    <a:pt x="2567" y="3382"/>
                  </a:lnTo>
                  <a:lnTo>
                    <a:pt x="2567" y="3379"/>
                  </a:lnTo>
                  <a:lnTo>
                    <a:pt x="2566" y="3376"/>
                  </a:lnTo>
                  <a:lnTo>
                    <a:pt x="2566" y="3373"/>
                  </a:lnTo>
                  <a:lnTo>
                    <a:pt x="2565" y="3370"/>
                  </a:lnTo>
                  <a:lnTo>
                    <a:pt x="2565" y="3367"/>
                  </a:lnTo>
                  <a:lnTo>
                    <a:pt x="2564" y="3364"/>
                  </a:lnTo>
                  <a:lnTo>
                    <a:pt x="2564" y="3361"/>
                  </a:lnTo>
                  <a:lnTo>
                    <a:pt x="2563" y="3358"/>
                  </a:lnTo>
                  <a:lnTo>
                    <a:pt x="2563" y="3355"/>
                  </a:lnTo>
                  <a:lnTo>
                    <a:pt x="2562" y="3352"/>
                  </a:lnTo>
                  <a:lnTo>
                    <a:pt x="2562" y="3349"/>
                  </a:lnTo>
                  <a:lnTo>
                    <a:pt x="2562" y="3346"/>
                  </a:lnTo>
                  <a:lnTo>
                    <a:pt x="2561" y="3343"/>
                  </a:lnTo>
                  <a:lnTo>
                    <a:pt x="2561" y="3340"/>
                  </a:lnTo>
                  <a:lnTo>
                    <a:pt x="2560" y="3337"/>
                  </a:lnTo>
                  <a:lnTo>
                    <a:pt x="2560" y="3334"/>
                  </a:lnTo>
                  <a:lnTo>
                    <a:pt x="2559" y="3331"/>
                  </a:lnTo>
                  <a:lnTo>
                    <a:pt x="2559" y="3329"/>
                  </a:lnTo>
                  <a:lnTo>
                    <a:pt x="2558" y="3326"/>
                  </a:lnTo>
                  <a:lnTo>
                    <a:pt x="2558" y="3323"/>
                  </a:lnTo>
                  <a:lnTo>
                    <a:pt x="2557" y="3320"/>
                  </a:lnTo>
                  <a:lnTo>
                    <a:pt x="2557" y="3317"/>
                  </a:lnTo>
                  <a:lnTo>
                    <a:pt x="2556" y="3314"/>
                  </a:lnTo>
                  <a:lnTo>
                    <a:pt x="2556" y="3311"/>
                  </a:lnTo>
                  <a:lnTo>
                    <a:pt x="2555" y="3308"/>
                  </a:lnTo>
                  <a:lnTo>
                    <a:pt x="2555" y="3305"/>
                  </a:lnTo>
                  <a:lnTo>
                    <a:pt x="2554" y="3302"/>
                  </a:lnTo>
                  <a:lnTo>
                    <a:pt x="2554" y="3299"/>
                  </a:lnTo>
                  <a:lnTo>
                    <a:pt x="2553" y="3296"/>
                  </a:lnTo>
                  <a:lnTo>
                    <a:pt x="2553" y="3293"/>
                  </a:lnTo>
                  <a:lnTo>
                    <a:pt x="2552" y="3290"/>
                  </a:lnTo>
                  <a:lnTo>
                    <a:pt x="2552" y="3287"/>
                  </a:lnTo>
                  <a:lnTo>
                    <a:pt x="2551" y="3284"/>
                  </a:lnTo>
                  <a:lnTo>
                    <a:pt x="2551" y="3281"/>
                  </a:lnTo>
                  <a:lnTo>
                    <a:pt x="2550" y="3278"/>
                  </a:lnTo>
                  <a:lnTo>
                    <a:pt x="2550" y="3275"/>
                  </a:lnTo>
                  <a:lnTo>
                    <a:pt x="2550" y="3274"/>
                  </a:lnTo>
                  <a:moveTo>
                    <a:pt x="2532" y="3175"/>
                  </a:moveTo>
                  <a:lnTo>
                    <a:pt x="2532" y="3175"/>
                  </a:lnTo>
                  <a:lnTo>
                    <a:pt x="2532" y="3174"/>
                  </a:lnTo>
                  <a:lnTo>
                    <a:pt x="2531" y="3171"/>
                  </a:lnTo>
                  <a:lnTo>
                    <a:pt x="2531" y="3168"/>
                  </a:lnTo>
                  <a:lnTo>
                    <a:pt x="2530" y="3165"/>
                  </a:lnTo>
                  <a:lnTo>
                    <a:pt x="2530" y="3162"/>
                  </a:lnTo>
                  <a:lnTo>
                    <a:pt x="2529" y="3159"/>
                  </a:lnTo>
                  <a:lnTo>
                    <a:pt x="2528" y="3156"/>
                  </a:lnTo>
                  <a:lnTo>
                    <a:pt x="2528" y="3154"/>
                  </a:lnTo>
                  <a:lnTo>
                    <a:pt x="2527" y="3151"/>
                  </a:lnTo>
                  <a:lnTo>
                    <a:pt x="2527" y="3148"/>
                  </a:lnTo>
                  <a:lnTo>
                    <a:pt x="2526" y="3145"/>
                  </a:lnTo>
                  <a:lnTo>
                    <a:pt x="2526" y="3142"/>
                  </a:lnTo>
                  <a:lnTo>
                    <a:pt x="2525" y="3139"/>
                  </a:lnTo>
                  <a:lnTo>
                    <a:pt x="2524" y="3136"/>
                  </a:lnTo>
                  <a:lnTo>
                    <a:pt x="2524" y="3133"/>
                  </a:lnTo>
                  <a:lnTo>
                    <a:pt x="2523" y="3130"/>
                  </a:lnTo>
                  <a:lnTo>
                    <a:pt x="2523" y="3127"/>
                  </a:lnTo>
                  <a:lnTo>
                    <a:pt x="2522" y="3124"/>
                  </a:lnTo>
                  <a:lnTo>
                    <a:pt x="2521" y="3121"/>
                  </a:lnTo>
                  <a:lnTo>
                    <a:pt x="2521" y="3118"/>
                  </a:lnTo>
                  <a:lnTo>
                    <a:pt x="2520" y="3115"/>
                  </a:lnTo>
                  <a:lnTo>
                    <a:pt x="2520" y="3112"/>
                  </a:lnTo>
                  <a:lnTo>
                    <a:pt x="2519" y="3109"/>
                  </a:lnTo>
                  <a:lnTo>
                    <a:pt x="2518" y="3106"/>
                  </a:lnTo>
                  <a:lnTo>
                    <a:pt x="2518" y="3103"/>
                  </a:lnTo>
                  <a:lnTo>
                    <a:pt x="2517" y="3100"/>
                  </a:lnTo>
                  <a:lnTo>
                    <a:pt x="2517" y="3098"/>
                  </a:lnTo>
                  <a:lnTo>
                    <a:pt x="2516" y="3095"/>
                  </a:lnTo>
                  <a:lnTo>
                    <a:pt x="2515" y="3092"/>
                  </a:lnTo>
                  <a:lnTo>
                    <a:pt x="2515" y="3089"/>
                  </a:lnTo>
                  <a:lnTo>
                    <a:pt x="2514" y="3086"/>
                  </a:lnTo>
                  <a:lnTo>
                    <a:pt x="2514" y="3083"/>
                  </a:lnTo>
                  <a:lnTo>
                    <a:pt x="2513" y="3080"/>
                  </a:lnTo>
                  <a:lnTo>
                    <a:pt x="2512" y="3077"/>
                  </a:lnTo>
                  <a:lnTo>
                    <a:pt x="2512" y="3074"/>
                  </a:lnTo>
                  <a:lnTo>
                    <a:pt x="2511" y="3071"/>
                  </a:lnTo>
                  <a:lnTo>
                    <a:pt x="2511" y="3068"/>
                  </a:lnTo>
                  <a:lnTo>
                    <a:pt x="2510" y="3065"/>
                  </a:lnTo>
                  <a:lnTo>
                    <a:pt x="2509" y="3062"/>
                  </a:lnTo>
                  <a:lnTo>
                    <a:pt x="2509" y="3059"/>
                  </a:lnTo>
                  <a:lnTo>
                    <a:pt x="2508" y="3056"/>
                  </a:lnTo>
                  <a:lnTo>
                    <a:pt x="2507" y="3053"/>
                  </a:lnTo>
                  <a:lnTo>
                    <a:pt x="2507" y="3050"/>
                  </a:lnTo>
                  <a:lnTo>
                    <a:pt x="2506" y="3048"/>
                  </a:lnTo>
                  <a:lnTo>
                    <a:pt x="2506" y="3045"/>
                  </a:lnTo>
                  <a:lnTo>
                    <a:pt x="2506" y="3045"/>
                  </a:lnTo>
                  <a:moveTo>
                    <a:pt x="2484" y="2947"/>
                  </a:moveTo>
                  <a:lnTo>
                    <a:pt x="2484" y="2947"/>
                  </a:lnTo>
                  <a:lnTo>
                    <a:pt x="2483" y="2945"/>
                  </a:lnTo>
                  <a:lnTo>
                    <a:pt x="2483" y="2942"/>
                  </a:lnTo>
                  <a:lnTo>
                    <a:pt x="2482" y="2939"/>
                  </a:lnTo>
                  <a:lnTo>
                    <a:pt x="2481" y="2936"/>
                  </a:lnTo>
                  <a:lnTo>
                    <a:pt x="2480" y="2934"/>
                  </a:lnTo>
                  <a:lnTo>
                    <a:pt x="2480" y="2931"/>
                  </a:lnTo>
                  <a:lnTo>
                    <a:pt x="2479" y="2928"/>
                  </a:lnTo>
                  <a:lnTo>
                    <a:pt x="2478" y="2925"/>
                  </a:lnTo>
                  <a:lnTo>
                    <a:pt x="2478" y="2922"/>
                  </a:lnTo>
                  <a:lnTo>
                    <a:pt x="2477" y="2919"/>
                  </a:lnTo>
                  <a:lnTo>
                    <a:pt x="2476" y="2916"/>
                  </a:lnTo>
                  <a:lnTo>
                    <a:pt x="2476" y="2913"/>
                  </a:lnTo>
                  <a:lnTo>
                    <a:pt x="2475" y="2910"/>
                  </a:lnTo>
                  <a:lnTo>
                    <a:pt x="2474" y="2907"/>
                  </a:lnTo>
                  <a:lnTo>
                    <a:pt x="2474" y="2904"/>
                  </a:lnTo>
                  <a:lnTo>
                    <a:pt x="2473" y="2902"/>
                  </a:lnTo>
                  <a:lnTo>
                    <a:pt x="2472" y="2899"/>
                  </a:lnTo>
                  <a:lnTo>
                    <a:pt x="2471" y="2896"/>
                  </a:lnTo>
                  <a:lnTo>
                    <a:pt x="2471" y="2893"/>
                  </a:lnTo>
                  <a:lnTo>
                    <a:pt x="2470" y="2890"/>
                  </a:lnTo>
                  <a:lnTo>
                    <a:pt x="2469" y="2887"/>
                  </a:lnTo>
                  <a:lnTo>
                    <a:pt x="2469" y="2884"/>
                  </a:lnTo>
                  <a:lnTo>
                    <a:pt x="2468" y="2881"/>
                  </a:lnTo>
                  <a:lnTo>
                    <a:pt x="2467" y="2878"/>
                  </a:lnTo>
                  <a:lnTo>
                    <a:pt x="2466" y="2875"/>
                  </a:lnTo>
                  <a:lnTo>
                    <a:pt x="2466" y="2872"/>
                  </a:lnTo>
                  <a:lnTo>
                    <a:pt x="2465" y="2870"/>
                  </a:lnTo>
                  <a:lnTo>
                    <a:pt x="2464" y="2867"/>
                  </a:lnTo>
                  <a:lnTo>
                    <a:pt x="2464" y="2864"/>
                  </a:lnTo>
                  <a:lnTo>
                    <a:pt x="2463" y="2861"/>
                  </a:lnTo>
                  <a:lnTo>
                    <a:pt x="2462" y="2858"/>
                  </a:lnTo>
                  <a:lnTo>
                    <a:pt x="2461" y="2855"/>
                  </a:lnTo>
                  <a:lnTo>
                    <a:pt x="2461" y="2852"/>
                  </a:lnTo>
                  <a:lnTo>
                    <a:pt x="2460" y="2849"/>
                  </a:lnTo>
                  <a:lnTo>
                    <a:pt x="2459" y="2846"/>
                  </a:lnTo>
                  <a:lnTo>
                    <a:pt x="2458" y="2844"/>
                  </a:lnTo>
                  <a:lnTo>
                    <a:pt x="2458" y="2841"/>
                  </a:lnTo>
                  <a:lnTo>
                    <a:pt x="2457" y="2838"/>
                  </a:lnTo>
                  <a:lnTo>
                    <a:pt x="2456" y="2835"/>
                  </a:lnTo>
                  <a:lnTo>
                    <a:pt x="2455" y="2832"/>
                  </a:lnTo>
                  <a:lnTo>
                    <a:pt x="2455" y="2829"/>
                  </a:lnTo>
                  <a:lnTo>
                    <a:pt x="2454" y="2826"/>
                  </a:lnTo>
                  <a:lnTo>
                    <a:pt x="2453" y="2823"/>
                  </a:lnTo>
                  <a:lnTo>
                    <a:pt x="2452" y="2820"/>
                  </a:lnTo>
                  <a:lnTo>
                    <a:pt x="2452" y="2818"/>
                  </a:lnTo>
                  <a:moveTo>
                    <a:pt x="2426" y="2721"/>
                  </a:moveTo>
                  <a:lnTo>
                    <a:pt x="2426" y="2721"/>
                  </a:lnTo>
                  <a:lnTo>
                    <a:pt x="2425" y="2720"/>
                  </a:lnTo>
                  <a:lnTo>
                    <a:pt x="2425" y="2717"/>
                  </a:lnTo>
                  <a:lnTo>
                    <a:pt x="2424" y="2714"/>
                  </a:lnTo>
                  <a:lnTo>
                    <a:pt x="2423" y="2711"/>
                  </a:lnTo>
                  <a:lnTo>
                    <a:pt x="2422" y="2708"/>
                  </a:lnTo>
                  <a:lnTo>
                    <a:pt x="2421" y="2705"/>
                  </a:lnTo>
                  <a:lnTo>
                    <a:pt x="2421" y="2702"/>
                  </a:lnTo>
                  <a:lnTo>
                    <a:pt x="2420" y="2700"/>
                  </a:lnTo>
                  <a:lnTo>
                    <a:pt x="2419" y="2697"/>
                  </a:lnTo>
                  <a:lnTo>
                    <a:pt x="2418" y="2694"/>
                  </a:lnTo>
                  <a:lnTo>
                    <a:pt x="2417" y="2691"/>
                  </a:lnTo>
                  <a:lnTo>
                    <a:pt x="2417" y="2688"/>
                  </a:lnTo>
                  <a:lnTo>
                    <a:pt x="2416" y="2685"/>
                  </a:lnTo>
                  <a:lnTo>
                    <a:pt x="2415" y="2682"/>
                  </a:lnTo>
                  <a:lnTo>
                    <a:pt x="2414" y="2680"/>
                  </a:lnTo>
                  <a:lnTo>
                    <a:pt x="2413" y="2677"/>
                  </a:lnTo>
                  <a:lnTo>
                    <a:pt x="2412" y="2674"/>
                  </a:lnTo>
                  <a:lnTo>
                    <a:pt x="2412" y="2671"/>
                  </a:lnTo>
                  <a:lnTo>
                    <a:pt x="2411" y="2668"/>
                  </a:lnTo>
                  <a:lnTo>
                    <a:pt x="2410" y="2665"/>
                  </a:lnTo>
                  <a:lnTo>
                    <a:pt x="2409" y="2662"/>
                  </a:lnTo>
                  <a:lnTo>
                    <a:pt x="2408" y="2660"/>
                  </a:lnTo>
                  <a:lnTo>
                    <a:pt x="2407" y="2657"/>
                  </a:lnTo>
                  <a:lnTo>
                    <a:pt x="2407" y="2654"/>
                  </a:lnTo>
                  <a:lnTo>
                    <a:pt x="2406" y="2651"/>
                  </a:lnTo>
                  <a:lnTo>
                    <a:pt x="2405" y="2648"/>
                  </a:lnTo>
                  <a:lnTo>
                    <a:pt x="2404" y="2645"/>
                  </a:lnTo>
                  <a:lnTo>
                    <a:pt x="2403" y="2643"/>
                  </a:lnTo>
                  <a:lnTo>
                    <a:pt x="2402" y="2640"/>
                  </a:lnTo>
                  <a:lnTo>
                    <a:pt x="2402" y="2637"/>
                  </a:lnTo>
                  <a:lnTo>
                    <a:pt x="2401" y="2634"/>
                  </a:lnTo>
                  <a:lnTo>
                    <a:pt x="2400" y="2631"/>
                  </a:lnTo>
                  <a:lnTo>
                    <a:pt x="2399" y="2628"/>
                  </a:lnTo>
                  <a:lnTo>
                    <a:pt x="2398" y="2625"/>
                  </a:lnTo>
                  <a:lnTo>
                    <a:pt x="2397" y="2623"/>
                  </a:lnTo>
                  <a:lnTo>
                    <a:pt x="2397" y="2620"/>
                  </a:lnTo>
                  <a:lnTo>
                    <a:pt x="2396" y="2617"/>
                  </a:lnTo>
                  <a:lnTo>
                    <a:pt x="2395" y="2614"/>
                  </a:lnTo>
                  <a:lnTo>
                    <a:pt x="2394" y="2611"/>
                  </a:lnTo>
                  <a:lnTo>
                    <a:pt x="2393" y="2608"/>
                  </a:lnTo>
                  <a:lnTo>
                    <a:pt x="2392" y="2606"/>
                  </a:lnTo>
                  <a:lnTo>
                    <a:pt x="2391" y="2603"/>
                  </a:lnTo>
                  <a:lnTo>
                    <a:pt x="2391" y="2600"/>
                  </a:lnTo>
                  <a:lnTo>
                    <a:pt x="2390" y="2597"/>
                  </a:lnTo>
                  <a:lnTo>
                    <a:pt x="2389" y="2594"/>
                  </a:lnTo>
                  <a:lnTo>
                    <a:pt x="2388" y="2593"/>
                  </a:lnTo>
                  <a:moveTo>
                    <a:pt x="2358" y="2498"/>
                  </a:moveTo>
                  <a:lnTo>
                    <a:pt x="2358" y="2498"/>
                  </a:lnTo>
                  <a:lnTo>
                    <a:pt x="2358" y="2495"/>
                  </a:lnTo>
                  <a:lnTo>
                    <a:pt x="2357" y="2493"/>
                  </a:lnTo>
                  <a:lnTo>
                    <a:pt x="2356" y="2490"/>
                  </a:lnTo>
                  <a:lnTo>
                    <a:pt x="2355" y="2487"/>
                  </a:lnTo>
                  <a:lnTo>
                    <a:pt x="2354" y="2484"/>
                  </a:lnTo>
                  <a:lnTo>
                    <a:pt x="2353" y="2481"/>
                  </a:lnTo>
                  <a:lnTo>
                    <a:pt x="2352" y="2479"/>
                  </a:lnTo>
                  <a:lnTo>
                    <a:pt x="2351" y="2476"/>
                  </a:lnTo>
                  <a:lnTo>
                    <a:pt x="2350" y="2473"/>
                  </a:lnTo>
                  <a:lnTo>
                    <a:pt x="2349" y="2470"/>
                  </a:lnTo>
                  <a:lnTo>
                    <a:pt x="2349" y="2467"/>
                  </a:lnTo>
                  <a:lnTo>
                    <a:pt x="2348" y="2465"/>
                  </a:lnTo>
                  <a:lnTo>
                    <a:pt x="2347" y="2462"/>
                  </a:lnTo>
                  <a:lnTo>
                    <a:pt x="2346" y="2459"/>
                  </a:lnTo>
                  <a:lnTo>
                    <a:pt x="2345" y="2456"/>
                  </a:lnTo>
                  <a:lnTo>
                    <a:pt x="2344" y="2453"/>
                  </a:lnTo>
                  <a:lnTo>
                    <a:pt x="2343" y="2451"/>
                  </a:lnTo>
                  <a:lnTo>
                    <a:pt x="2342" y="2448"/>
                  </a:lnTo>
                  <a:lnTo>
                    <a:pt x="2341" y="2445"/>
                  </a:lnTo>
                  <a:lnTo>
                    <a:pt x="2340" y="2442"/>
                  </a:lnTo>
                  <a:lnTo>
                    <a:pt x="2339" y="2439"/>
                  </a:lnTo>
                  <a:lnTo>
                    <a:pt x="2338" y="2437"/>
                  </a:lnTo>
                  <a:lnTo>
                    <a:pt x="2337" y="2434"/>
                  </a:lnTo>
                  <a:lnTo>
                    <a:pt x="2336" y="2431"/>
                  </a:lnTo>
                  <a:lnTo>
                    <a:pt x="2335" y="2428"/>
                  </a:lnTo>
                  <a:lnTo>
                    <a:pt x="2335" y="2426"/>
                  </a:lnTo>
                  <a:lnTo>
                    <a:pt x="2334" y="2423"/>
                  </a:lnTo>
                  <a:lnTo>
                    <a:pt x="2333" y="2420"/>
                  </a:lnTo>
                  <a:lnTo>
                    <a:pt x="2332" y="2417"/>
                  </a:lnTo>
                  <a:lnTo>
                    <a:pt x="2331" y="2414"/>
                  </a:lnTo>
                  <a:lnTo>
                    <a:pt x="2330" y="2412"/>
                  </a:lnTo>
                  <a:lnTo>
                    <a:pt x="2329" y="2409"/>
                  </a:lnTo>
                  <a:lnTo>
                    <a:pt x="2328" y="2406"/>
                  </a:lnTo>
                  <a:lnTo>
                    <a:pt x="2327" y="2403"/>
                  </a:lnTo>
                  <a:lnTo>
                    <a:pt x="2326" y="2400"/>
                  </a:lnTo>
                  <a:lnTo>
                    <a:pt x="2325" y="2398"/>
                  </a:lnTo>
                  <a:lnTo>
                    <a:pt x="2324" y="2395"/>
                  </a:lnTo>
                  <a:lnTo>
                    <a:pt x="2323" y="2392"/>
                  </a:lnTo>
                  <a:lnTo>
                    <a:pt x="2322" y="2389"/>
                  </a:lnTo>
                  <a:lnTo>
                    <a:pt x="2321" y="2387"/>
                  </a:lnTo>
                  <a:lnTo>
                    <a:pt x="2320" y="2384"/>
                  </a:lnTo>
                  <a:lnTo>
                    <a:pt x="2319" y="2381"/>
                  </a:lnTo>
                  <a:lnTo>
                    <a:pt x="2318" y="2378"/>
                  </a:lnTo>
                  <a:lnTo>
                    <a:pt x="2317" y="2376"/>
                  </a:lnTo>
                  <a:lnTo>
                    <a:pt x="2316" y="2373"/>
                  </a:lnTo>
                  <a:lnTo>
                    <a:pt x="2316" y="2371"/>
                  </a:lnTo>
                  <a:moveTo>
                    <a:pt x="2282" y="2277"/>
                  </a:moveTo>
                  <a:lnTo>
                    <a:pt x="2282" y="2277"/>
                  </a:lnTo>
                  <a:lnTo>
                    <a:pt x="2281" y="2276"/>
                  </a:lnTo>
                  <a:lnTo>
                    <a:pt x="2280" y="2274"/>
                  </a:lnTo>
                  <a:lnTo>
                    <a:pt x="2279" y="2271"/>
                  </a:lnTo>
                  <a:lnTo>
                    <a:pt x="2278" y="2268"/>
                  </a:lnTo>
                  <a:lnTo>
                    <a:pt x="2277" y="2265"/>
                  </a:lnTo>
                  <a:lnTo>
                    <a:pt x="2276" y="2263"/>
                  </a:lnTo>
                  <a:lnTo>
                    <a:pt x="2275" y="2260"/>
                  </a:lnTo>
                  <a:lnTo>
                    <a:pt x="2274" y="2257"/>
                  </a:lnTo>
                  <a:lnTo>
                    <a:pt x="2273" y="2254"/>
                  </a:lnTo>
                  <a:lnTo>
                    <a:pt x="2272" y="2252"/>
                  </a:lnTo>
                  <a:lnTo>
                    <a:pt x="2271" y="2249"/>
                  </a:lnTo>
                  <a:lnTo>
                    <a:pt x="2270" y="2246"/>
                  </a:lnTo>
                  <a:lnTo>
                    <a:pt x="2269" y="2244"/>
                  </a:lnTo>
                  <a:lnTo>
                    <a:pt x="2268" y="2241"/>
                  </a:lnTo>
                  <a:lnTo>
                    <a:pt x="2267" y="2238"/>
                  </a:lnTo>
                  <a:lnTo>
                    <a:pt x="2266" y="2235"/>
                  </a:lnTo>
                  <a:lnTo>
                    <a:pt x="2265" y="2233"/>
                  </a:lnTo>
                  <a:lnTo>
                    <a:pt x="2264" y="2230"/>
                  </a:lnTo>
                  <a:lnTo>
                    <a:pt x="2263" y="2227"/>
                  </a:lnTo>
                  <a:lnTo>
                    <a:pt x="2262" y="2224"/>
                  </a:lnTo>
                  <a:lnTo>
                    <a:pt x="2261" y="2222"/>
                  </a:lnTo>
                  <a:lnTo>
                    <a:pt x="2260" y="2219"/>
                  </a:lnTo>
                  <a:lnTo>
                    <a:pt x="2259" y="2216"/>
                  </a:lnTo>
                  <a:lnTo>
                    <a:pt x="2258" y="2214"/>
                  </a:lnTo>
                  <a:lnTo>
                    <a:pt x="2257" y="2211"/>
                  </a:lnTo>
                  <a:lnTo>
                    <a:pt x="2256" y="2208"/>
                  </a:lnTo>
                  <a:lnTo>
                    <a:pt x="2255" y="2205"/>
                  </a:lnTo>
                  <a:lnTo>
                    <a:pt x="2253" y="2203"/>
                  </a:lnTo>
                  <a:lnTo>
                    <a:pt x="2252" y="2200"/>
                  </a:lnTo>
                  <a:lnTo>
                    <a:pt x="2251" y="2197"/>
                  </a:lnTo>
                  <a:lnTo>
                    <a:pt x="2250" y="2195"/>
                  </a:lnTo>
                  <a:lnTo>
                    <a:pt x="2249" y="2192"/>
                  </a:lnTo>
                  <a:lnTo>
                    <a:pt x="2248" y="2189"/>
                  </a:lnTo>
                  <a:lnTo>
                    <a:pt x="2247" y="2186"/>
                  </a:lnTo>
                  <a:lnTo>
                    <a:pt x="2246" y="2184"/>
                  </a:lnTo>
                  <a:lnTo>
                    <a:pt x="2245" y="2181"/>
                  </a:lnTo>
                  <a:lnTo>
                    <a:pt x="2244" y="2178"/>
                  </a:lnTo>
                  <a:lnTo>
                    <a:pt x="2243" y="2176"/>
                  </a:lnTo>
                  <a:lnTo>
                    <a:pt x="2242" y="2173"/>
                  </a:lnTo>
                  <a:lnTo>
                    <a:pt x="2241" y="2170"/>
                  </a:lnTo>
                  <a:lnTo>
                    <a:pt x="2240" y="2167"/>
                  </a:lnTo>
                  <a:lnTo>
                    <a:pt x="2239" y="2165"/>
                  </a:lnTo>
                  <a:lnTo>
                    <a:pt x="2238" y="2162"/>
                  </a:lnTo>
                  <a:lnTo>
                    <a:pt x="2236" y="2159"/>
                  </a:lnTo>
                  <a:lnTo>
                    <a:pt x="2235" y="2157"/>
                  </a:lnTo>
                  <a:lnTo>
                    <a:pt x="2234" y="2154"/>
                  </a:lnTo>
                  <a:lnTo>
                    <a:pt x="2234" y="2153"/>
                  </a:lnTo>
                  <a:moveTo>
                    <a:pt x="2196" y="2060"/>
                  </a:moveTo>
                  <a:lnTo>
                    <a:pt x="2196" y="2060"/>
                  </a:lnTo>
                  <a:lnTo>
                    <a:pt x="2196" y="2060"/>
                  </a:lnTo>
                  <a:lnTo>
                    <a:pt x="2195" y="2058"/>
                  </a:lnTo>
                  <a:lnTo>
                    <a:pt x="2194" y="2055"/>
                  </a:lnTo>
                  <a:lnTo>
                    <a:pt x="2193" y="2052"/>
                  </a:lnTo>
                  <a:lnTo>
                    <a:pt x="2191" y="2050"/>
                  </a:lnTo>
                  <a:lnTo>
                    <a:pt x="2190" y="2047"/>
                  </a:lnTo>
                  <a:lnTo>
                    <a:pt x="2189" y="2044"/>
                  </a:lnTo>
                  <a:lnTo>
                    <a:pt x="2188" y="2042"/>
                  </a:lnTo>
                  <a:lnTo>
                    <a:pt x="2187" y="2039"/>
                  </a:lnTo>
                  <a:lnTo>
                    <a:pt x="2186" y="2036"/>
                  </a:lnTo>
                  <a:lnTo>
                    <a:pt x="2185" y="2034"/>
                  </a:lnTo>
                  <a:lnTo>
                    <a:pt x="2183" y="2031"/>
                  </a:lnTo>
                  <a:lnTo>
                    <a:pt x="2182" y="2028"/>
                  </a:lnTo>
                  <a:lnTo>
                    <a:pt x="2181" y="2026"/>
                  </a:lnTo>
                  <a:lnTo>
                    <a:pt x="2180" y="2023"/>
                  </a:lnTo>
                  <a:lnTo>
                    <a:pt x="2179" y="2020"/>
                  </a:lnTo>
                  <a:lnTo>
                    <a:pt x="2178" y="2018"/>
                  </a:lnTo>
                  <a:lnTo>
                    <a:pt x="2177" y="2015"/>
                  </a:lnTo>
                  <a:lnTo>
                    <a:pt x="2176" y="2012"/>
                  </a:lnTo>
                  <a:lnTo>
                    <a:pt x="2174" y="2010"/>
                  </a:lnTo>
                  <a:lnTo>
                    <a:pt x="2173" y="2007"/>
                  </a:lnTo>
                  <a:lnTo>
                    <a:pt x="2172" y="2005"/>
                  </a:lnTo>
                  <a:lnTo>
                    <a:pt x="2171" y="2002"/>
                  </a:lnTo>
                  <a:lnTo>
                    <a:pt x="2170" y="1999"/>
                  </a:lnTo>
                  <a:lnTo>
                    <a:pt x="2169" y="1997"/>
                  </a:lnTo>
                  <a:lnTo>
                    <a:pt x="2167" y="1994"/>
                  </a:lnTo>
                  <a:lnTo>
                    <a:pt x="2166" y="1991"/>
                  </a:lnTo>
                  <a:lnTo>
                    <a:pt x="2165" y="1989"/>
                  </a:lnTo>
                  <a:lnTo>
                    <a:pt x="2164" y="1986"/>
                  </a:lnTo>
                  <a:lnTo>
                    <a:pt x="2163" y="1983"/>
                  </a:lnTo>
                  <a:lnTo>
                    <a:pt x="2162" y="1981"/>
                  </a:lnTo>
                  <a:lnTo>
                    <a:pt x="2161" y="1978"/>
                  </a:lnTo>
                  <a:lnTo>
                    <a:pt x="2159" y="1976"/>
                  </a:lnTo>
                  <a:lnTo>
                    <a:pt x="2158" y="1973"/>
                  </a:lnTo>
                  <a:lnTo>
                    <a:pt x="2157" y="1970"/>
                  </a:lnTo>
                  <a:lnTo>
                    <a:pt x="2156" y="1968"/>
                  </a:lnTo>
                  <a:lnTo>
                    <a:pt x="2155" y="1965"/>
                  </a:lnTo>
                  <a:lnTo>
                    <a:pt x="2154" y="1962"/>
                  </a:lnTo>
                  <a:lnTo>
                    <a:pt x="2152" y="1960"/>
                  </a:lnTo>
                  <a:lnTo>
                    <a:pt x="2151" y="1957"/>
                  </a:lnTo>
                  <a:lnTo>
                    <a:pt x="2150" y="1955"/>
                  </a:lnTo>
                  <a:lnTo>
                    <a:pt x="2149" y="1952"/>
                  </a:lnTo>
                  <a:lnTo>
                    <a:pt x="2148" y="1949"/>
                  </a:lnTo>
                  <a:lnTo>
                    <a:pt x="2147" y="1947"/>
                  </a:lnTo>
                  <a:lnTo>
                    <a:pt x="2145" y="1944"/>
                  </a:lnTo>
                  <a:lnTo>
                    <a:pt x="2144" y="1941"/>
                  </a:lnTo>
                  <a:lnTo>
                    <a:pt x="2143" y="1939"/>
                  </a:lnTo>
                  <a:lnTo>
                    <a:pt x="2143" y="1938"/>
                  </a:lnTo>
                  <a:moveTo>
                    <a:pt x="2101" y="1847"/>
                  </a:moveTo>
                  <a:lnTo>
                    <a:pt x="2101" y="1847"/>
                  </a:lnTo>
                  <a:lnTo>
                    <a:pt x="2100" y="1846"/>
                  </a:lnTo>
                  <a:lnTo>
                    <a:pt x="2099" y="1843"/>
                  </a:lnTo>
                  <a:lnTo>
                    <a:pt x="2097" y="1840"/>
                  </a:lnTo>
                  <a:lnTo>
                    <a:pt x="2096" y="1838"/>
                  </a:lnTo>
                  <a:lnTo>
                    <a:pt x="2095" y="1835"/>
                  </a:lnTo>
                  <a:lnTo>
                    <a:pt x="2094" y="1833"/>
                  </a:lnTo>
                  <a:lnTo>
                    <a:pt x="2093" y="1830"/>
                  </a:lnTo>
                  <a:lnTo>
                    <a:pt x="2091" y="1828"/>
                  </a:lnTo>
                  <a:lnTo>
                    <a:pt x="2090" y="1825"/>
                  </a:lnTo>
                  <a:lnTo>
                    <a:pt x="2089" y="1822"/>
                  </a:lnTo>
                  <a:lnTo>
                    <a:pt x="2088" y="1820"/>
                  </a:lnTo>
                  <a:lnTo>
                    <a:pt x="2086" y="1817"/>
                  </a:lnTo>
                  <a:lnTo>
                    <a:pt x="2085" y="1815"/>
                  </a:lnTo>
                  <a:lnTo>
                    <a:pt x="2084" y="1812"/>
                  </a:lnTo>
                  <a:lnTo>
                    <a:pt x="2083" y="1810"/>
                  </a:lnTo>
                  <a:lnTo>
                    <a:pt x="2082" y="1807"/>
                  </a:lnTo>
                  <a:lnTo>
                    <a:pt x="2080" y="1805"/>
                  </a:lnTo>
                  <a:lnTo>
                    <a:pt x="2079" y="1802"/>
                  </a:lnTo>
                  <a:lnTo>
                    <a:pt x="2078" y="1799"/>
                  </a:lnTo>
                  <a:lnTo>
                    <a:pt x="2077" y="1797"/>
                  </a:lnTo>
                  <a:lnTo>
                    <a:pt x="2075" y="1794"/>
                  </a:lnTo>
                  <a:lnTo>
                    <a:pt x="2074" y="1792"/>
                  </a:lnTo>
                  <a:lnTo>
                    <a:pt x="2073" y="1789"/>
                  </a:lnTo>
                  <a:lnTo>
                    <a:pt x="2072" y="1787"/>
                  </a:lnTo>
                  <a:lnTo>
                    <a:pt x="2070" y="1784"/>
                  </a:lnTo>
                  <a:lnTo>
                    <a:pt x="2069" y="1782"/>
                  </a:lnTo>
                  <a:lnTo>
                    <a:pt x="2068" y="1779"/>
                  </a:lnTo>
                  <a:lnTo>
                    <a:pt x="2067" y="1777"/>
                  </a:lnTo>
                  <a:lnTo>
                    <a:pt x="2065" y="1774"/>
                  </a:lnTo>
                  <a:lnTo>
                    <a:pt x="2064" y="1771"/>
                  </a:lnTo>
                  <a:lnTo>
                    <a:pt x="2063" y="1769"/>
                  </a:lnTo>
                  <a:lnTo>
                    <a:pt x="2062" y="1766"/>
                  </a:lnTo>
                  <a:lnTo>
                    <a:pt x="2060" y="1764"/>
                  </a:lnTo>
                  <a:lnTo>
                    <a:pt x="2059" y="1761"/>
                  </a:lnTo>
                  <a:lnTo>
                    <a:pt x="2058" y="1759"/>
                  </a:lnTo>
                  <a:lnTo>
                    <a:pt x="2057" y="1756"/>
                  </a:lnTo>
                  <a:lnTo>
                    <a:pt x="2055" y="1754"/>
                  </a:lnTo>
                  <a:lnTo>
                    <a:pt x="2054" y="1751"/>
                  </a:lnTo>
                  <a:lnTo>
                    <a:pt x="2053" y="1749"/>
                  </a:lnTo>
                  <a:lnTo>
                    <a:pt x="2052" y="1746"/>
                  </a:lnTo>
                  <a:lnTo>
                    <a:pt x="2050" y="1744"/>
                  </a:lnTo>
                  <a:lnTo>
                    <a:pt x="2049" y="1741"/>
                  </a:lnTo>
                  <a:lnTo>
                    <a:pt x="2048" y="1739"/>
                  </a:lnTo>
                  <a:lnTo>
                    <a:pt x="2046" y="1736"/>
                  </a:lnTo>
                  <a:lnTo>
                    <a:pt x="2045" y="1734"/>
                  </a:lnTo>
                  <a:lnTo>
                    <a:pt x="2044" y="1731"/>
                  </a:lnTo>
                  <a:lnTo>
                    <a:pt x="2043" y="1728"/>
                  </a:lnTo>
                  <a:lnTo>
                    <a:pt x="2042" y="1728"/>
                  </a:lnTo>
                  <a:moveTo>
                    <a:pt x="1996" y="1639"/>
                  </a:moveTo>
                  <a:lnTo>
                    <a:pt x="1996" y="1639"/>
                  </a:lnTo>
                  <a:lnTo>
                    <a:pt x="1996" y="1639"/>
                  </a:lnTo>
                  <a:lnTo>
                    <a:pt x="1995" y="1636"/>
                  </a:lnTo>
                  <a:lnTo>
                    <a:pt x="1994" y="1634"/>
                  </a:lnTo>
                  <a:lnTo>
                    <a:pt x="1992" y="1631"/>
                  </a:lnTo>
                  <a:lnTo>
                    <a:pt x="1991" y="1629"/>
                  </a:lnTo>
                  <a:lnTo>
                    <a:pt x="1990" y="1626"/>
                  </a:lnTo>
                  <a:lnTo>
                    <a:pt x="1988" y="1624"/>
                  </a:lnTo>
                  <a:lnTo>
                    <a:pt x="1987" y="1621"/>
                  </a:lnTo>
                  <a:lnTo>
                    <a:pt x="1986" y="1619"/>
                  </a:lnTo>
                  <a:lnTo>
                    <a:pt x="1984" y="1616"/>
                  </a:lnTo>
                  <a:lnTo>
                    <a:pt x="1983" y="1614"/>
                  </a:lnTo>
                  <a:lnTo>
                    <a:pt x="1982" y="1612"/>
                  </a:lnTo>
                  <a:lnTo>
                    <a:pt x="1980" y="1609"/>
                  </a:lnTo>
                  <a:lnTo>
                    <a:pt x="1979" y="1607"/>
                  </a:lnTo>
                  <a:lnTo>
                    <a:pt x="1978" y="1604"/>
                  </a:lnTo>
                  <a:lnTo>
                    <a:pt x="1976" y="1602"/>
                  </a:lnTo>
                  <a:lnTo>
                    <a:pt x="1975" y="1599"/>
                  </a:lnTo>
                  <a:lnTo>
                    <a:pt x="1974" y="1597"/>
                  </a:lnTo>
                  <a:lnTo>
                    <a:pt x="1972" y="1594"/>
                  </a:lnTo>
                  <a:lnTo>
                    <a:pt x="1971" y="1592"/>
                  </a:lnTo>
                  <a:lnTo>
                    <a:pt x="1970" y="1589"/>
                  </a:lnTo>
                  <a:lnTo>
                    <a:pt x="1968" y="1587"/>
                  </a:lnTo>
                  <a:lnTo>
                    <a:pt x="1967" y="1585"/>
                  </a:lnTo>
                  <a:lnTo>
                    <a:pt x="1966" y="1582"/>
                  </a:lnTo>
                  <a:lnTo>
                    <a:pt x="1964" y="1580"/>
                  </a:lnTo>
                  <a:lnTo>
                    <a:pt x="1963" y="1577"/>
                  </a:lnTo>
                  <a:lnTo>
                    <a:pt x="1962" y="1575"/>
                  </a:lnTo>
                  <a:lnTo>
                    <a:pt x="1960" y="1572"/>
                  </a:lnTo>
                  <a:lnTo>
                    <a:pt x="1959" y="1570"/>
                  </a:lnTo>
                  <a:lnTo>
                    <a:pt x="1958" y="1567"/>
                  </a:lnTo>
                  <a:lnTo>
                    <a:pt x="1956" y="1565"/>
                  </a:lnTo>
                  <a:lnTo>
                    <a:pt x="1955" y="1563"/>
                  </a:lnTo>
                  <a:lnTo>
                    <a:pt x="1954" y="1560"/>
                  </a:lnTo>
                  <a:lnTo>
                    <a:pt x="1952" y="1558"/>
                  </a:lnTo>
                  <a:lnTo>
                    <a:pt x="1951" y="1555"/>
                  </a:lnTo>
                  <a:lnTo>
                    <a:pt x="1950" y="1553"/>
                  </a:lnTo>
                  <a:lnTo>
                    <a:pt x="1948" y="1550"/>
                  </a:lnTo>
                  <a:lnTo>
                    <a:pt x="1947" y="1548"/>
                  </a:lnTo>
                  <a:lnTo>
                    <a:pt x="1946" y="1546"/>
                  </a:lnTo>
                  <a:lnTo>
                    <a:pt x="1944" y="1543"/>
                  </a:lnTo>
                  <a:lnTo>
                    <a:pt x="1943" y="1541"/>
                  </a:lnTo>
                  <a:lnTo>
                    <a:pt x="1942" y="1538"/>
                  </a:lnTo>
                  <a:lnTo>
                    <a:pt x="1940" y="1536"/>
                  </a:lnTo>
                  <a:lnTo>
                    <a:pt x="1939" y="1533"/>
                  </a:lnTo>
                  <a:lnTo>
                    <a:pt x="1937" y="1531"/>
                  </a:lnTo>
                  <a:lnTo>
                    <a:pt x="1936" y="1529"/>
                  </a:lnTo>
                  <a:lnTo>
                    <a:pt x="1935" y="1526"/>
                  </a:lnTo>
                  <a:lnTo>
                    <a:pt x="1933" y="1524"/>
                  </a:lnTo>
                  <a:lnTo>
                    <a:pt x="1932" y="1522"/>
                  </a:lnTo>
                  <a:moveTo>
                    <a:pt x="1882" y="1435"/>
                  </a:moveTo>
                  <a:lnTo>
                    <a:pt x="1882" y="1435"/>
                  </a:lnTo>
                  <a:lnTo>
                    <a:pt x="1881" y="1433"/>
                  </a:lnTo>
                  <a:lnTo>
                    <a:pt x="1879" y="1431"/>
                  </a:lnTo>
                  <a:lnTo>
                    <a:pt x="1878" y="1428"/>
                  </a:lnTo>
                  <a:lnTo>
                    <a:pt x="1877" y="1426"/>
                  </a:lnTo>
                  <a:lnTo>
                    <a:pt x="1875" y="1424"/>
                  </a:lnTo>
                  <a:lnTo>
                    <a:pt x="1874" y="1421"/>
                  </a:lnTo>
                  <a:lnTo>
                    <a:pt x="1872" y="1419"/>
                  </a:lnTo>
                  <a:lnTo>
                    <a:pt x="1871" y="1417"/>
                  </a:lnTo>
                  <a:lnTo>
                    <a:pt x="1870" y="1414"/>
                  </a:lnTo>
                  <a:lnTo>
                    <a:pt x="1868" y="1412"/>
                  </a:lnTo>
                  <a:lnTo>
                    <a:pt x="1867" y="1410"/>
                  </a:lnTo>
                  <a:lnTo>
                    <a:pt x="1865" y="1407"/>
                  </a:lnTo>
                  <a:lnTo>
                    <a:pt x="1864" y="1405"/>
                  </a:lnTo>
                  <a:lnTo>
                    <a:pt x="1863" y="1403"/>
                  </a:lnTo>
                  <a:lnTo>
                    <a:pt x="1861" y="1400"/>
                  </a:lnTo>
                  <a:lnTo>
                    <a:pt x="1860" y="1398"/>
                  </a:lnTo>
                  <a:lnTo>
                    <a:pt x="1858" y="1396"/>
                  </a:lnTo>
                  <a:lnTo>
                    <a:pt x="1857" y="1393"/>
                  </a:lnTo>
                  <a:lnTo>
                    <a:pt x="1856" y="1391"/>
                  </a:lnTo>
                  <a:lnTo>
                    <a:pt x="1854" y="1389"/>
                  </a:lnTo>
                  <a:lnTo>
                    <a:pt x="1853" y="1386"/>
                  </a:lnTo>
                  <a:lnTo>
                    <a:pt x="1851" y="1384"/>
                  </a:lnTo>
                  <a:lnTo>
                    <a:pt x="1850" y="1382"/>
                  </a:lnTo>
                  <a:lnTo>
                    <a:pt x="1848" y="1379"/>
                  </a:lnTo>
                  <a:lnTo>
                    <a:pt x="1847" y="1377"/>
                  </a:lnTo>
                  <a:lnTo>
                    <a:pt x="1846" y="1375"/>
                  </a:lnTo>
                  <a:lnTo>
                    <a:pt x="1844" y="1372"/>
                  </a:lnTo>
                  <a:lnTo>
                    <a:pt x="1843" y="1370"/>
                  </a:lnTo>
                  <a:lnTo>
                    <a:pt x="1841" y="1368"/>
                  </a:lnTo>
                  <a:lnTo>
                    <a:pt x="1840" y="1365"/>
                  </a:lnTo>
                  <a:lnTo>
                    <a:pt x="1838" y="1363"/>
                  </a:lnTo>
                  <a:lnTo>
                    <a:pt x="1837" y="1361"/>
                  </a:lnTo>
                  <a:lnTo>
                    <a:pt x="1836" y="1358"/>
                  </a:lnTo>
                  <a:lnTo>
                    <a:pt x="1834" y="1356"/>
                  </a:lnTo>
                  <a:lnTo>
                    <a:pt x="1833" y="1354"/>
                  </a:lnTo>
                  <a:lnTo>
                    <a:pt x="1831" y="1351"/>
                  </a:lnTo>
                  <a:lnTo>
                    <a:pt x="1830" y="1349"/>
                  </a:lnTo>
                  <a:lnTo>
                    <a:pt x="1828" y="1347"/>
                  </a:lnTo>
                  <a:lnTo>
                    <a:pt x="1827" y="1344"/>
                  </a:lnTo>
                  <a:lnTo>
                    <a:pt x="1826" y="1342"/>
                  </a:lnTo>
                  <a:lnTo>
                    <a:pt x="1824" y="1340"/>
                  </a:lnTo>
                  <a:lnTo>
                    <a:pt x="1823" y="1338"/>
                  </a:lnTo>
                  <a:lnTo>
                    <a:pt x="1821" y="1335"/>
                  </a:lnTo>
                  <a:lnTo>
                    <a:pt x="1820" y="1333"/>
                  </a:lnTo>
                  <a:lnTo>
                    <a:pt x="1818" y="1331"/>
                  </a:lnTo>
                  <a:lnTo>
                    <a:pt x="1817" y="1328"/>
                  </a:lnTo>
                  <a:lnTo>
                    <a:pt x="1815" y="1326"/>
                  </a:lnTo>
                  <a:lnTo>
                    <a:pt x="1814" y="1324"/>
                  </a:lnTo>
                  <a:lnTo>
                    <a:pt x="1813" y="1322"/>
                  </a:lnTo>
                  <a:lnTo>
                    <a:pt x="1813" y="1321"/>
                  </a:lnTo>
                  <a:moveTo>
                    <a:pt x="1758" y="1238"/>
                  </a:moveTo>
                  <a:lnTo>
                    <a:pt x="1758" y="1238"/>
                  </a:lnTo>
                  <a:lnTo>
                    <a:pt x="1757" y="1235"/>
                  </a:lnTo>
                  <a:lnTo>
                    <a:pt x="1755" y="1233"/>
                  </a:lnTo>
                  <a:lnTo>
                    <a:pt x="1754" y="1231"/>
                  </a:lnTo>
                  <a:lnTo>
                    <a:pt x="1752" y="1229"/>
                  </a:lnTo>
                  <a:lnTo>
                    <a:pt x="1751" y="1227"/>
                  </a:lnTo>
                  <a:lnTo>
                    <a:pt x="1749" y="1224"/>
                  </a:lnTo>
                  <a:lnTo>
                    <a:pt x="1748" y="1222"/>
                  </a:lnTo>
                  <a:lnTo>
                    <a:pt x="1746" y="1220"/>
                  </a:lnTo>
                  <a:lnTo>
                    <a:pt x="1745" y="1218"/>
                  </a:lnTo>
                  <a:lnTo>
                    <a:pt x="1743" y="1215"/>
                  </a:lnTo>
                  <a:lnTo>
                    <a:pt x="1742" y="1213"/>
                  </a:lnTo>
                  <a:lnTo>
                    <a:pt x="1741" y="1211"/>
                  </a:lnTo>
                  <a:lnTo>
                    <a:pt x="1739" y="1209"/>
                  </a:lnTo>
                  <a:lnTo>
                    <a:pt x="1738" y="1207"/>
                  </a:lnTo>
                  <a:lnTo>
                    <a:pt x="1736" y="1204"/>
                  </a:lnTo>
                  <a:lnTo>
                    <a:pt x="1735" y="1202"/>
                  </a:lnTo>
                  <a:lnTo>
                    <a:pt x="1733" y="1200"/>
                  </a:lnTo>
                  <a:lnTo>
                    <a:pt x="1732" y="1198"/>
                  </a:lnTo>
                  <a:lnTo>
                    <a:pt x="1730" y="1196"/>
                  </a:lnTo>
                  <a:lnTo>
                    <a:pt x="1729" y="1193"/>
                  </a:lnTo>
                  <a:lnTo>
                    <a:pt x="1727" y="1191"/>
                  </a:lnTo>
                  <a:lnTo>
                    <a:pt x="1726" y="1189"/>
                  </a:lnTo>
                  <a:lnTo>
                    <a:pt x="1724" y="1187"/>
                  </a:lnTo>
                  <a:lnTo>
                    <a:pt x="1723" y="1184"/>
                  </a:lnTo>
                  <a:lnTo>
                    <a:pt x="1721" y="1182"/>
                  </a:lnTo>
                  <a:lnTo>
                    <a:pt x="1720" y="1180"/>
                  </a:lnTo>
                  <a:lnTo>
                    <a:pt x="1718" y="1178"/>
                  </a:lnTo>
                  <a:lnTo>
                    <a:pt x="1716" y="1176"/>
                  </a:lnTo>
                  <a:lnTo>
                    <a:pt x="1715" y="1174"/>
                  </a:lnTo>
                  <a:lnTo>
                    <a:pt x="1713" y="1171"/>
                  </a:lnTo>
                  <a:lnTo>
                    <a:pt x="1712" y="1169"/>
                  </a:lnTo>
                  <a:lnTo>
                    <a:pt x="1710" y="1167"/>
                  </a:lnTo>
                  <a:lnTo>
                    <a:pt x="1709" y="1165"/>
                  </a:lnTo>
                  <a:lnTo>
                    <a:pt x="1707" y="1163"/>
                  </a:lnTo>
                  <a:lnTo>
                    <a:pt x="1706" y="1160"/>
                  </a:lnTo>
                  <a:lnTo>
                    <a:pt x="1704" y="1158"/>
                  </a:lnTo>
                  <a:lnTo>
                    <a:pt x="1703" y="1156"/>
                  </a:lnTo>
                  <a:lnTo>
                    <a:pt x="1701" y="1154"/>
                  </a:lnTo>
                  <a:lnTo>
                    <a:pt x="1700" y="1152"/>
                  </a:lnTo>
                  <a:lnTo>
                    <a:pt x="1698" y="1150"/>
                  </a:lnTo>
                  <a:lnTo>
                    <a:pt x="1697" y="1147"/>
                  </a:lnTo>
                  <a:lnTo>
                    <a:pt x="1695" y="1145"/>
                  </a:lnTo>
                  <a:lnTo>
                    <a:pt x="1694" y="1143"/>
                  </a:lnTo>
                  <a:lnTo>
                    <a:pt x="1692" y="1141"/>
                  </a:lnTo>
                  <a:lnTo>
                    <a:pt x="1691" y="1139"/>
                  </a:lnTo>
                  <a:lnTo>
                    <a:pt x="1689" y="1136"/>
                  </a:lnTo>
                  <a:lnTo>
                    <a:pt x="1688" y="1134"/>
                  </a:lnTo>
                  <a:lnTo>
                    <a:pt x="1686" y="1132"/>
                  </a:lnTo>
                  <a:lnTo>
                    <a:pt x="1685" y="1130"/>
                  </a:lnTo>
                  <a:lnTo>
                    <a:pt x="1683" y="1128"/>
                  </a:lnTo>
                  <a:lnTo>
                    <a:pt x="1683" y="1128"/>
                  </a:lnTo>
                  <a:moveTo>
                    <a:pt x="1624" y="1047"/>
                  </a:moveTo>
                  <a:lnTo>
                    <a:pt x="1624" y="1047"/>
                  </a:lnTo>
                  <a:lnTo>
                    <a:pt x="1623" y="1045"/>
                  </a:lnTo>
                  <a:lnTo>
                    <a:pt x="1621" y="1043"/>
                  </a:lnTo>
                  <a:lnTo>
                    <a:pt x="1620" y="1041"/>
                  </a:lnTo>
                  <a:lnTo>
                    <a:pt x="1618" y="1039"/>
                  </a:lnTo>
                  <a:lnTo>
                    <a:pt x="1617" y="1036"/>
                  </a:lnTo>
                  <a:lnTo>
                    <a:pt x="1615" y="1034"/>
                  </a:lnTo>
                  <a:lnTo>
                    <a:pt x="1614" y="1032"/>
                  </a:lnTo>
                  <a:lnTo>
                    <a:pt x="1612" y="1030"/>
                  </a:lnTo>
                  <a:lnTo>
                    <a:pt x="1610" y="1028"/>
                  </a:lnTo>
                  <a:lnTo>
                    <a:pt x="1609" y="1026"/>
                  </a:lnTo>
                  <a:lnTo>
                    <a:pt x="1607" y="1024"/>
                  </a:lnTo>
                  <a:lnTo>
                    <a:pt x="1606" y="1022"/>
                  </a:lnTo>
                  <a:lnTo>
                    <a:pt x="1604" y="1020"/>
                  </a:lnTo>
                  <a:lnTo>
                    <a:pt x="1603" y="1018"/>
                  </a:lnTo>
                  <a:lnTo>
                    <a:pt x="1601" y="1016"/>
                  </a:lnTo>
                  <a:lnTo>
                    <a:pt x="1599" y="1014"/>
                  </a:lnTo>
                  <a:lnTo>
                    <a:pt x="1598" y="1012"/>
                  </a:lnTo>
                  <a:lnTo>
                    <a:pt x="1596" y="1009"/>
                  </a:lnTo>
                  <a:lnTo>
                    <a:pt x="1595" y="1007"/>
                  </a:lnTo>
                  <a:lnTo>
                    <a:pt x="1593" y="1005"/>
                  </a:lnTo>
                  <a:lnTo>
                    <a:pt x="1591" y="1003"/>
                  </a:lnTo>
                  <a:lnTo>
                    <a:pt x="1590" y="1001"/>
                  </a:lnTo>
                  <a:lnTo>
                    <a:pt x="1588" y="999"/>
                  </a:lnTo>
                  <a:lnTo>
                    <a:pt x="1587" y="997"/>
                  </a:lnTo>
                  <a:lnTo>
                    <a:pt x="1585" y="995"/>
                  </a:lnTo>
                  <a:lnTo>
                    <a:pt x="1584" y="993"/>
                  </a:lnTo>
                  <a:lnTo>
                    <a:pt x="1582" y="991"/>
                  </a:lnTo>
                  <a:lnTo>
                    <a:pt x="1580" y="989"/>
                  </a:lnTo>
                  <a:lnTo>
                    <a:pt x="1579" y="987"/>
                  </a:lnTo>
                  <a:lnTo>
                    <a:pt x="1577" y="985"/>
                  </a:lnTo>
                  <a:lnTo>
                    <a:pt x="1576" y="983"/>
                  </a:lnTo>
                  <a:lnTo>
                    <a:pt x="1574" y="981"/>
                  </a:lnTo>
                  <a:lnTo>
                    <a:pt x="1573" y="979"/>
                  </a:lnTo>
                  <a:lnTo>
                    <a:pt x="1571" y="977"/>
                  </a:lnTo>
                  <a:lnTo>
                    <a:pt x="1569" y="975"/>
                  </a:lnTo>
                  <a:lnTo>
                    <a:pt x="1568" y="973"/>
                  </a:lnTo>
                  <a:lnTo>
                    <a:pt x="1566" y="970"/>
                  </a:lnTo>
                  <a:lnTo>
                    <a:pt x="1565" y="968"/>
                  </a:lnTo>
                  <a:lnTo>
                    <a:pt x="1563" y="966"/>
                  </a:lnTo>
                  <a:lnTo>
                    <a:pt x="1561" y="964"/>
                  </a:lnTo>
                  <a:lnTo>
                    <a:pt x="1560" y="962"/>
                  </a:lnTo>
                  <a:lnTo>
                    <a:pt x="1558" y="960"/>
                  </a:lnTo>
                  <a:lnTo>
                    <a:pt x="1557" y="958"/>
                  </a:lnTo>
                  <a:lnTo>
                    <a:pt x="1555" y="956"/>
                  </a:lnTo>
                  <a:lnTo>
                    <a:pt x="1553" y="954"/>
                  </a:lnTo>
                  <a:lnTo>
                    <a:pt x="1552" y="952"/>
                  </a:lnTo>
                  <a:lnTo>
                    <a:pt x="1550" y="950"/>
                  </a:lnTo>
                  <a:lnTo>
                    <a:pt x="1549" y="948"/>
                  </a:lnTo>
                  <a:lnTo>
                    <a:pt x="1547" y="946"/>
                  </a:lnTo>
                  <a:lnTo>
                    <a:pt x="1545" y="944"/>
                  </a:lnTo>
                  <a:lnTo>
                    <a:pt x="1544" y="942"/>
                  </a:lnTo>
                  <a:lnTo>
                    <a:pt x="1543" y="941"/>
                  </a:lnTo>
                  <a:moveTo>
                    <a:pt x="1479" y="864"/>
                  </a:moveTo>
                  <a:lnTo>
                    <a:pt x="1479" y="864"/>
                  </a:lnTo>
                  <a:lnTo>
                    <a:pt x="1479" y="863"/>
                  </a:lnTo>
                  <a:lnTo>
                    <a:pt x="1477" y="861"/>
                  </a:lnTo>
                  <a:lnTo>
                    <a:pt x="1476" y="859"/>
                  </a:lnTo>
                  <a:lnTo>
                    <a:pt x="1474" y="857"/>
                  </a:lnTo>
                  <a:lnTo>
                    <a:pt x="1473" y="855"/>
                  </a:lnTo>
                  <a:lnTo>
                    <a:pt x="1471" y="853"/>
                  </a:lnTo>
                  <a:lnTo>
                    <a:pt x="1469" y="851"/>
                  </a:lnTo>
                  <a:lnTo>
                    <a:pt x="1468" y="849"/>
                  </a:lnTo>
                  <a:lnTo>
                    <a:pt x="1466" y="848"/>
                  </a:lnTo>
                  <a:lnTo>
                    <a:pt x="1464" y="846"/>
                  </a:lnTo>
                  <a:lnTo>
                    <a:pt x="1463" y="844"/>
                  </a:lnTo>
                  <a:lnTo>
                    <a:pt x="1461" y="842"/>
                  </a:lnTo>
                  <a:lnTo>
                    <a:pt x="1459" y="840"/>
                  </a:lnTo>
                  <a:lnTo>
                    <a:pt x="1458" y="838"/>
                  </a:lnTo>
                  <a:lnTo>
                    <a:pt x="1456" y="836"/>
                  </a:lnTo>
                  <a:lnTo>
                    <a:pt x="1454" y="834"/>
                  </a:lnTo>
                  <a:lnTo>
                    <a:pt x="1453" y="832"/>
                  </a:lnTo>
                  <a:lnTo>
                    <a:pt x="1451" y="830"/>
                  </a:lnTo>
                  <a:lnTo>
                    <a:pt x="1450" y="828"/>
                  </a:lnTo>
                  <a:lnTo>
                    <a:pt x="1448" y="826"/>
                  </a:lnTo>
                  <a:lnTo>
                    <a:pt x="1446" y="825"/>
                  </a:lnTo>
                  <a:lnTo>
                    <a:pt x="1445" y="823"/>
                  </a:lnTo>
                  <a:lnTo>
                    <a:pt x="1443" y="821"/>
                  </a:lnTo>
                  <a:lnTo>
                    <a:pt x="1441" y="819"/>
                  </a:lnTo>
                  <a:lnTo>
                    <a:pt x="1440" y="817"/>
                  </a:lnTo>
                  <a:lnTo>
                    <a:pt x="1438" y="815"/>
                  </a:lnTo>
                  <a:lnTo>
                    <a:pt x="1436" y="813"/>
                  </a:lnTo>
                  <a:lnTo>
                    <a:pt x="1435" y="811"/>
                  </a:lnTo>
                  <a:lnTo>
                    <a:pt x="1433" y="809"/>
                  </a:lnTo>
                  <a:lnTo>
                    <a:pt x="1431" y="807"/>
                  </a:lnTo>
                  <a:lnTo>
                    <a:pt x="1430" y="806"/>
                  </a:lnTo>
                  <a:lnTo>
                    <a:pt x="1428" y="804"/>
                  </a:lnTo>
                  <a:lnTo>
                    <a:pt x="1426" y="802"/>
                  </a:lnTo>
                  <a:lnTo>
                    <a:pt x="1425" y="800"/>
                  </a:lnTo>
                  <a:lnTo>
                    <a:pt x="1423" y="798"/>
                  </a:lnTo>
                  <a:lnTo>
                    <a:pt x="1421" y="796"/>
                  </a:lnTo>
                  <a:lnTo>
                    <a:pt x="1420" y="794"/>
                  </a:lnTo>
                  <a:lnTo>
                    <a:pt x="1418" y="792"/>
                  </a:lnTo>
                  <a:lnTo>
                    <a:pt x="1416" y="791"/>
                  </a:lnTo>
                  <a:lnTo>
                    <a:pt x="1415" y="789"/>
                  </a:lnTo>
                  <a:lnTo>
                    <a:pt x="1413" y="787"/>
                  </a:lnTo>
                  <a:lnTo>
                    <a:pt x="1411" y="785"/>
                  </a:lnTo>
                  <a:lnTo>
                    <a:pt x="1410" y="783"/>
                  </a:lnTo>
                  <a:lnTo>
                    <a:pt x="1408" y="781"/>
                  </a:lnTo>
                  <a:lnTo>
                    <a:pt x="1406" y="779"/>
                  </a:lnTo>
                  <a:lnTo>
                    <a:pt x="1405" y="777"/>
                  </a:lnTo>
                  <a:lnTo>
                    <a:pt x="1403" y="776"/>
                  </a:lnTo>
                  <a:lnTo>
                    <a:pt x="1401" y="774"/>
                  </a:lnTo>
                  <a:lnTo>
                    <a:pt x="1400" y="772"/>
                  </a:lnTo>
                  <a:lnTo>
                    <a:pt x="1398" y="770"/>
                  </a:lnTo>
                  <a:lnTo>
                    <a:pt x="1396" y="768"/>
                  </a:lnTo>
                  <a:lnTo>
                    <a:pt x="1395" y="766"/>
                  </a:lnTo>
                  <a:lnTo>
                    <a:pt x="1393" y="764"/>
                  </a:lnTo>
                  <a:lnTo>
                    <a:pt x="1392" y="763"/>
                  </a:lnTo>
                  <a:moveTo>
                    <a:pt x="1324" y="690"/>
                  </a:moveTo>
                  <a:lnTo>
                    <a:pt x="1324" y="690"/>
                  </a:lnTo>
                  <a:lnTo>
                    <a:pt x="1322" y="688"/>
                  </a:lnTo>
                  <a:lnTo>
                    <a:pt x="1321" y="687"/>
                  </a:lnTo>
                  <a:lnTo>
                    <a:pt x="1319" y="685"/>
                  </a:lnTo>
                  <a:lnTo>
                    <a:pt x="1317" y="683"/>
                  </a:lnTo>
                  <a:lnTo>
                    <a:pt x="1315" y="681"/>
                  </a:lnTo>
                  <a:lnTo>
                    <a:pt x="1314" y="680"/>
                  </a:lnTo>
                  <a:lnTo>
                    <a:pt x="1312" y="678"/>
                  </a:lnTo>
                  <a:lnTo>
                    <a:pt x="1310" y="676"/>
                  </a:lnTo>
                  <a:lnTo>
                    <a:pt x="1309" y="674"/>
                  </a:lnTo>
                  <a:lnTo>
                    <a:pt x="1307" y="673"/>
                  </a:lnTo>
                  <a:lnTo>
                    <a:pt x="1305" y="671"/>
                  </a:lnTo>
                  <a:lnTo>
                    <a:pt x="1304" y="669"/>
                  </a:lnTo>
                  <a:lnTo>
                    <a:pt x="1302" y="667"/>
                  </a:lnTo>
                  <a:lnTo>
                    <a:pt x="1300" y="666"/>
                  </a:lnTo>
                  <a:lnTo>
                    <a:pt x="1298" y="664"/>
                  </a:lnTo>
                  <a:lnTo>
                    <a:pt x="1297" y="662"/>
                  </a:lnTo>
                  <a:lnTo>
                    <a:pt x="1295" y="660"/>
                  </a:lnTo>
                  <a:lnTo>
                    <a:pt x="1293" y="659"/>
                  </a:lnTo>
                  <a:lnTo>
                    <a:pt x="1292" y="657"/>
                  </a:lnTo>
                  <a:lnTo>
                    <a:pt x="1290" y="655"/>
                  </a:lnTo>
                  <a:lnTo>
                    <a:pt x="1288" y="653"/>
                  </a:lnTo>
                  <a:lnTo>
                    <a:pt x="1286" y="652"/>
                  </a:lnTo>
                  <a:lnTo>
                    <a:pt x="1285" y="650"/>
                  </a:lnTo>
                  <a:lnTo>
                    <a:pt x="1283" y="648"/>
                  </a:lnTo>
                  <a:lnTo>
                    <a:pt x="1281" y="647"/>
                  </a:lnTo>
                  <a:lnTo>
                    <a:pt x="1280" y="645"/>
                  </a:lnTo>
                  <a:lnTo>
                    <a:pt x="1278" y="643"/>
                  </a:lnTo>
                  <a:lnTo>
                    <a:pt x="1276" y="641"/>
                  </a:lnTo>
                  <a:lnTo>
                    <a:pt x="1274" y="640"/>
                  </a:lnTo>
                  <a:lnTo>
                    <a:pt x="1273" y="638"/>
                  </a:lnTo>
                  <a:lnTo>
                    <a:pt x="1271" y="636"/>
                  </a:lnTo>
                  <a:lnTo>
                    <a:pt x="1269" y="635"/>
                  </a:lnTo>
                  <a:lnTo>
                    <a:pt x="1268" y="633"/>
                  </a:lnTo>
                  <a:lnTo>
                    <a:pt x="1266" y="631"/>
                  </a:lnTo>
                  <a:lnTo>
                    <a:pt x="1264" y="629"/>
                  </a:lnTo>
                  <a:lnTo>
                    <a:pt x="1262" y="628"/>
                  </a:lnTo>
                  <a:lnTo>
                    <a:pt x="1261" y="626"/>
                  </a:lnTo>
                  <a:lnTo>
                    <a:pt x="1259" y="624"/>
                  </a:lnTo>
                  <a:lnTo>
                    <a:pt x="1257" y="623"/>
                  </a:lnTo>
                  <a:lnTo>
                    <a:pt x="1255" y="621"/>
                  </a:lnTo>
                  <a:lnTo>
                    <a:pt x="1254" y="619"/>
                  </a:lnTo>
                  <a:lnTo>
                    <a:pt x="1252" y="618"/>
                  </a:lnTo>
                  <a:lnTo>
                    <a:pt x="1250" y="616"/>
                  </a:lnTo>
                  <a:lnTo>
                    <a:pt x="1249" y="614"/>
                  </a:lnTo>
                  <a:lnTo>
                    <a:pt x="1247" y="613"/>
                  </a:lnTo>
                  <a:lnTo>
                    <a:pt x="1245" y="611"/>
                  </a:lnTo>
                  <a:lnTo>
                    <a:pt x="1243" y="609"/>
                  </a:lnTo>
                  <a:lnTo>
                    <a:pt x="1242" y="607"/>
                  </a:lnTo>
                  <a:lnTo>
                    <a:pt x="1240" y="606"/>
                  </a:lnTo>
                  <a:lnTo>
                    <a:pt x="1238" y="604"/>
                  </a:lnTo>
                  <a:lnTo>
                    <a:pt x="1236" y="602"/>
                  </a:lnTo>
                  <a:lnTo>
                    <a:pt x="1235" y="601"/>
                  </a:lnTo>
                  <a:lnTo>
                    <a:pt x="1233" y="599"/>
                  </a:lnTo>
                  <a:lnTo>
                    <a:pt x="1231" y="597"/>
                  </a:lnTo>
                  <a:lnTo>
                    <a:pt x="1229" y="596"/>
                  </a:lnTo>
                  <a:lnTo>
                    <a:pt x="1229" y="596"/>
                  </a:lnTo>
                  <a:moveTo>
                    <a:pt x="1156" y="528"/>
                  </a:moveTo>
                  <a:lnTo>
                    <a:pt x="1156" y="528"/>
                  </a:lnTo>
                  <a:lnTo>
                    <a:pt x="1156" y="528"/>
                  </a:lnTo>
                  <a:lnTo>
                    <a:pt x="1154" y="526"/>
                  </a:lnTo>
                  <a:lnTo>
                    <a:pt x="1153" y="524"/>
                  </a:lnTo>
                  <a:lnTo>
                    <a:pt x="1151" y="523"/>
                  </a:lnTo>
                  <a:lnTo>
                    <a:pt x="1149" y="521"/>
                  </a:lnTo>
                  <a:lnTo>
                    <a:pt x="1147" y="520"/>
                  </a:lnTo>
                  <a:lnTo>
                    <a:pt x="1145" y="518"/>
                  </a:lnTo>
                  <a:lnTo>
                    <a:pt x="1144" y="517"/>
                  </a:lnTo>
                  <a:lnTo>
                    <a:pt x="1142" y="515"/>
                  </a:lnTo>
                  <a:lnTo>
                    <a:pt x="1140" y="514"/>
                  </a:lnTo>
                  <a:lnTo>
                    <a:pt x="1138" y="512"/>
                  </a:lnTo>
                  <a:lnTo>
                    <a:pt x="1137" y="510"/>
                  </a:lnTo>
                  <a:lnTo>
                    <a:pt x="1135" y="509"/>
                  </a:lnTo>
                  <a:lnTo>
                    <a:pt x="1133" y="507"/>
                  </a:lnTo>
                  <a:lnTo>
                    <a:pt x="1131" y="506"/>
                  </a:lnTo>
                  <a:lnTo>
                    <a:pt x="1130" y="504"/>
                  </a:lnTo>
                  <a:lnTo>
                    <a:pt x="1128" y="503"/>
                  </a:lnTo>
                  <a:lnTo>
                    <a:pt x="1126" y="501"/>
                  </a:lnTo>
                  <a:lnTo>
                    <a:pt x="1124" y="500"/>
                  </a:lnTo>
                  <a:lnTo>
                    <a:pt x="1122" y="498"/>
                  </a:lnTo>
                  <a:lnTo>
                    <a:pt x="1121" y="496"/>
                  </a:lnTo>
                  <a:lnTo>
                    <a:pt x="1119" y="495"/>
                  </a:lnTo>
                  <a:lnTo>
                    <a:pt x="1117" y="493"/>
                  </a:lnTo>
                  <a:lnTo>
                    <a:pt x="1115" y="492"/>
                  </a:lnTo>
                  <a:lnTo>
                    <a:pt x="1114" y="490"/>
                  </a:lnTo>
                  <a:lnTo>
                    <a:pt x="1112" y="489"/>
                  </a:lnTo>
                  <a:lnTo>
                    <a:pt x="1110" y="487"/>
                  </a:lnTo>
                  <a:lnTo>
                    <a:pt x="1108" y="486"/>
                  </a:lnTo>
                  <a:lnTo>
                    <a:pt x="1106" y="484"/>
                  </a:lnTo>
                  <a:lnTo>
                    <a:pt x="1105" y="483"/>
                  </a:lnTo>
                  <a:lnTo>
                    <a:pt x="1103" y="481"/>
                  </a:lnTo>
                  <a:lnTo>
                    <a:pt x="1101" y="480"/>
                  </a:lnTo>
                  <a:lnTo>
                    <a:pt x="1099" y="478"/>
                  </a:lnTo>
                  <a:lnTo>
                    <a:pt x="1098" y="477"/>
                  </a:lnTo>
                  <a:lnTo>
                    <a:pt x="1096" y="475"/>
                  </a:lnTo>
                  <a:lnTo>
                    <a:pt x="1094" y="474"/>
                  </a:lnTo>
                  <a:lnTo>
                    <a:pt x="1092" y="472"/>
                  </a:lnTo>
                  <a:lnTo>
                    <a:pt x="1090" y="471"/>
                  </a:lnTo>
                  <a:lnTo>
                    <a:pt x="1089" y="469"/>
                  </a:lnTo>
                  <a:lnTo>
                    <a:pt x="1087" y="468"/>
                  </a:lnTo>
                  <a:lnTo>
                    <a:pt x="1085" y="466"/>
                  </a:lnTo>
                  <a:lnTo>
                    <a:pt x="1083" y="465"/>
                  </a:lnTo>
                  <a:lnTo>
                    <a:pt x="1082" y="463"/>
                  </a:lnTo>
                  <a:lnTo>
                    <a:pt x="1080" y="462"/>
                  </a:lnTo>
                  <a:lnTo>
                    <a:pt x="1078" y="460"/>
                  </a:lnTo>
                  <a:lnTo>
                    <a:pt x="1076" y="459"/>
                  </a:lnTo>
                  <a:lnTo>
                    <a:pt x="1074" y="457"/>
                  </a:lnTo>
                  <a:lnTo>
                    <a:pt x="1073" y="456"/>
                  </a:lnTo>
                  <a:lnTo>
                    <a:pt x="1071" y="454"/>
                  </a:lnTo>
                  <a:lnTo>
                    <a:pt x="1069" y="453"/>
                  </a:lnTo>
                  <a:lnTo>
                    <a:pt x="1067" y="451"/>
                  </a:lnTo>
                  <a:lnTo>
                    <a:pt x="1065" y="450"/>
                  </a:lnTo>
                  <a:lnTo>
                    <a:pt x="1064" y="448"/>
                  </a:lnTo>
                  <a:lnTo>
                    <a:pt x="1062" y="447"/>
                  </a:lnTo>
                  <a:lnTo>
                    <a:pt x="1060" y="445"/>
                  </a:lnTo>
                  <a:lnTo>
                    <a:pt x="1058" y="444"/>
                  </a:lnTo>
                  <a:lnTo>
                    <a:pt x="1057" y="442"/>
                  </a:lnTo>
                  <a:lnTo>
                    <a:pt x="1055" y="441"/>
                  </a:lnTo>
                  <a:moveTo>
                    <a:pt x="976" y="379"/>
                  </a:moveTo>
                  <a:lnTo>
                    <a:pt x="976" y="379"/>
                  </a:lnTo>
                  <a:lnTo>
                    <a:pt x="975" y="379"/>
                  </a:lnTo>
                  <a:lnTo>
                    <a:pt x="973" y="377"/>
                  </a:lnTo>
                  <a:lnTo>
                    <a:pt x="972" y="376"/>
                  </a:lnTo>
                  <a:lnTo>
                    <a:pt x="970" y="375"/>
                  </a:lnTo>
                  <a:lnTo>
                    <a:pt x="968" y="373"/>
                  </a:lnTo>
                  <a:lnTo>
                    <a:pt x="966" y="372"/>
                  </a:lnTo>
                  <a:lnTo>
                    <a:pt x="964" y="371"/>
                  </a:lnTo>
                  <a:lnTo>
                    <a:pt x="963" y="369"/>
                  </a:lnTo>
                  <a:lnTo>
                    <a:pt x="961" y="368"/>
                  </a:lnTo>
                  <a:lnTo>
                    <a:pt x="959" y="367"/>
                  </a:lnTo>
                  <a:lnTo>
                    <a:pt x="957" y="365"/>
                  </a:lnTo>
                  <a:lnTo>
                    <a:pt x="955" y="364"/>
                  </a:lnTo>
                  <a:lnTo>
                    <a:pt x="953" y="363"/>
                  </a:lnTo>
                  <a:lnTo>
                    <a:pt x="952" y="361"/>
                  </a:lnTo>
                  <a:lnTo>
                    <a:pt x="950" y="360"/>
                  </a:lnTo>
                  <a:lnTo>
                    <a:pt x="948" y="359"/>
                  </a:lnTo>
                  <a:lnTo>
                    <a:pt x="946" y="357"/>
                  </a:lnTo>
                  <a:lnTo>
                    <a:pt x="944" y="356"/>
                  </a:lnTo>
                  <a:lnTo>
                    <a:pt x="943" y="355"/>
                  </a:lnTo>
                  <a:lnTo>
                    <a:pt x="941" y="353"/>
                  </a:lnTo>
                  <a:lnTo>
                    <a:pt x="939" y="352"/>
                  </a:lnTo>
                  <a:lnTo>
                    <a:pt x="937" y="351"/>
                  </a:lnTo>
                  <a:lnTo>
                    <a:pt x="935" y="349"/>
                  </a:lnTo>
                  <a:lnTo>
                    <a:pt x="933" y="348"/>
                  </a:lnTo>
                  <a:lnTo>
                    <a:pt x="932" y="347"/>
                  </a:lnTo>
                  <a:lnTo>
                    <a:pt x="930" y="345"/>
                  </a:lnTo>
                  <a:lnTo>
                    <a:pt x="928" y="344"/>
                  </a:lnTo>
                  <a:lnTo>
                    <a:pt x="926" y="343"/>
                  </a:lnTo>
                  <a:lnTo>
                    <a:pt x="924" y="341"/>
                  </a:lnTo>
                  <a:lnTo>
                    <a:pt x="922" y="340"/>
                  </a:lnTo>
                  <a:lnTo>
                    <a:pt x="921" y="339"/>
                  </a:lnTo>
                  <a:lnTo>
                    <a:pt x="919" y="338"/>
                  </a:lnTo>
                  <a:lnTo>
                    <a:pt x="917" y="336"/>
                  </a:lnTo>
                  <a:lnTo>
                    <a:pt x="915" y="335"/>
                  </a:lnTo>
                  <a:lnTo>
                    <a:pt x="913" y="334"/>
                  </a:lnTo>
                  <a:lnTo>
                    <a:pt x="911" y="332"/>
                  </a:lnTo>
                  <a:lnTo>
                    <a:pt x="910" y="331"/>
                  </a:lnTo>
                  <a:lnTo>
                    <a:pt x="908" y="330"/>
                  </a:lnTo>
                  <a:lnTo>
                    <a:pt x="906" y="329"/>
                  </a:lnTo>
                  <a:lnTo>
                    <a:pt x="904" y="327"/>
                  </a:lnTo>
                  <a:lnTo>
                    <a:pt x="902" y="326"/>
                  </a:lnTo>
                  <a:lnTo>
                    <a:pt x="900" y="325"/>
                  </a:lnTo>
                  <a:lnTo>
                    <a:pt x="899" y="323"/>
                  </a:lnTo>
                  <a:lnTo>
                    <a:pt x="897" y="322"/>
                  </a:lnTo>
                  <a:lnTo>
                    <a:pt x="895" y="321"/>
                  </a:lnTo>
                  <a:lnTo>
                    <a:pt x="893" y="320"/>
                  </a:lnTo>
                  <a:lnTo>
                    <a:pt x="891" y="318"/>
                  </a:lnTo>
                  <a:lnTo>
                    <a:pt x="889" y="317"/>
                  </a:lnTo>
                  <a:lnTo>
                    <a:pt x="888" y="316"/>
                  </a:lnTo>
                  <a:lnTo>
                    <a:pt x="886" y="315"/>
                  </a:lnTo>
                  <a:lnTo>
                    <a:pt x="884" y="313"/>
                  </a:lnTo>
                  <a:lnTo>
                    <a:pt x="882" y="312"/>
                  </a:lnTo>
                  <a:lnTo>
                    <a:pt x="880" y="311"/>
                  </a:lnTo>
                  <a:lnTo>
                    <a:pt x="878" y="310"/>
                  </a:lnTo>
                  <a:lnTo>
                    <a:pt x="877" y="308"/>
                  </a:lnTo>
                  <a:lnTo>
                    <a:pt x="875" y="307"/>
                  </a:lnTo>
                  <a:lnTo>
                    <a:pt x="873" y="306"/>
                  </a:lnTo>
                  <a:lnTo>
                    <a:pt x="871" y="305"/>
                  </a:lnTo>
                  <a:lnTo>
                    <a:pt x="869" y="303"/>
                  </a:lnTo>
                  <a:lnTo>
                    <a:pt x="867" y="302"/>
                  </a:lnTo>
                  <a:lnTo>
                    <a:pt x="867" y="302"/>
                  </a:lnTo>
                  <a:moveTo>
                    <a:pt x="783" y="248"/>
                  </a:moveTo>
                  <a:lnTo>
                    <a:pt x="783" y="248"/>
                  </a:lnTo>
                  <a:lnTo>
                    <a:pt x="782" y="248"/>
                  </a:lnTo>
                  <a:lnTo>
                    <a:pt x="780" y="247"/>
                  </a:lnTo>
                  <a:lnTo>
                    <a:pt x="778" y="246"/>
                  </a:lnTo>
                  <a:lnTo>
                    <a:pt x="777" y="244"/>
                  </a:lnTo>
                  <a:lnTo>
                    <a:pt x="775" y="243"/>
                  </a:lnTo>
                  <a:lnTo>
                    <a:pt x="773" y="242"/>
                  </a:lnTo>
                  <a:lnTo>
                    <a:pt x="771" y="241"/>
                  </a:lnTo>
                  <a:lnTo>
                    <a:pt x="769" y="240"/>
                  </a:lnTo>
                  <a:lnTo>
                    <a:pt x="767" y="239"/>
                  </a:lnTo>
                  <a:lnTo>
                    <a:pt x="765" y="238"/>
                  </a:lnTo>
                  <a:lnTo>
                    <a:pt x="763" y="237"/>
                  </a:lnTo>
                  <a:lnTo>
                    <a:pt x="762" y="236"/>
                  </a:lnTo>
                  <a:lnTo>
                    <a:pt x="760" y="234"/>
                  </a:lnTo>
                  <a:lnTo>
                    <a:pt x="758" y="233"/>
                  </a:lnTo>
                  <a:lnTo>
                    <a:pt x="756" y="232"/>
                  </a:lnTo>
                  <a:lnTo>
                    <a:pt x="754" y="231"/>
                  </a:lnTo>
                  <a:lnTo>
                    <a:pt x="752" y="230"/>
                  </a:lnTo>
                  <a:lnTo>
                    <a:pt x="750" y="229"/>
                  </a:lnTo>
                  <a:lnTo>
                    <a:pt x="749" y="228"/>
                  </a:lnTo>
                  <a:lnTo>
                    <a:pt x="747" y="227"/>
                  </a:lnTo>
                  <a:lnTo>
                    <a:pt x="745" y="226"/>
                  </a:lnTo>
                  <a:lnTo>
                    <a:pt x="743" y="225"/>
                  </a:lnTo>
                  <a:lnTo>
                    <a:pt x="741" y="224"/>
                  </a:lnTo>
                  <a:lnTo>
                    <a:pt x="739" y="223"/>
                  </a:lnTo>
                  <a:lnTo>
                    <a:pt x="737" y="221"/>
                  </a:lnTo>
                  <a:lnTo>
                    <a:pt x="735" y="220"/>
                  </a:lnTo>
                  <a:lnTo>
                    <a:pt x="734" y="219"/>
                  </a:lnTo>
                  <a:lnTo>
                    <a:pt x="732" y="218"/>
                  </a:lnTo>
                  <a:lnTo>
                    <a:pt x="730" y="217"/>
                  </a:lnTo>
                  <a:lnTo>
                    <a:pt x="728" y="216"/>
                  </a:lnTo>
                  <a:lnTo>
                    <a:pt x="726" y="215"/>
                  </a:lnTo>
                  <a:lnTo>
                    <a:pt x="724" y="214"/>
                  </a:lnTo>
                  <a:lnTo>
                    <a:pt x="722" y="213"/>
                  </a:lnTo>
                  <a:lnTo>
                    <a:pt x="720" y="212"/>
                  </a:lnTo>
                  <a:lnTo>
                    <a:pt x="719" y="211"/>
                  </a:lnTo>
                  <a:lnTo>
                    <a:pt x="717" y="210"/>
                  </a:lnTo>
                  <a:lnTo>
                    <a:pt x="715" y="209"/>
                  </a:lnTo>
                  <a:lnTo>
                    <a:pt x="713" y="208"/>
                  </a:lnTo>
                  <a:lnTo>
                    <a:pt x="711" y="207"/>
                  </a:lnTo>
                  <a:lnTo>
                    <a:pt x="709" y="206"/>
                  </a:lnTo>
                  <a:lnTo>
                    <a:pt x="707" y="205"/>
                  </a:lnTo>
                  <a:lnTo>
                    <a:pt x="705" y="204"/>
                  </a:lnTo>
                  <a:lnTo>
                    <a:pt x="704" y="203"/>
                  </a:lnTo>
                  <a:lnTo>
                    <a:pt x="702" y="202"/>
                  </a:lnTo>
                  <a:lnTo>
                    <a:pt x="700" y="201"/>
                  </a:lnTo>
                  <a:lnTo>
                    <a:pt x="698" y="200"/>
                  </a:lnTo>
                  <a:lnTo>
                    <a:pt x="696" y="198"/>
                  </a:lnTo>
                  <a:lnTo>
                    <a:pt x="694" y="197"/>
                  </a:lnTo>
                  <a:lnTo>
                    <a:pt x="692" y="196"/>
                  </a:lnTo>
                  <a:lnTo>
                    <a:pt x="690" y="195"/>
                  </a:lnTo>
                  <a:lnTo>
                    <a:pt x="689" y="194"/>
                  </a:lnTo>
                  <a:lnTo>
                    <a:pt x="687" y="193"/>
                  </a:lnTo>
                  <a:lnTo>
                    <a:pt x="685" y="192"/>
                  </a:lnTo>
                  <a:lnTo>
                    <a:pt x="683" y="191"/>
                  </a:lnTo>
                  <a:lnTo>
                    <a:pt x="681" y="190"/>
                  </a:lnTo>
                  <a:lnTo>
                    <a:pt x="679" y="189"/>
                  </a:lnTo>
                  <a:lnTo>
                    <a:pt x="677" y="188"/>
                  </a:lnTo>
                  <a:lnTo>
                    <a:pt x="675" y="187"/>
                  </a:lnTo>
                  <a:lnTo>
                    <a:pt x="673" y="186"/>
                  </a:lnTo>
                  <a:lnTo>
                    <a:pt x="672" y="185"/>
                  </a:lnTo>
                  <a:lnTo>
                    <a:pt x="670" y="184"/>
                  </a:lnTo>
                  <a:lnTo>
                    <a:pt x="668" y="184"/>
                  </a:lnTo>
                  <a:lnTo>
                    <a:pt x="667" y="183"/>
                  </a:lnTo>
                  <a:moveTo>
                    <a:pt x="577" y="139"/>
                  </a:moveTo>
                  <a:lnTo>
                    <a:pt x="577" y="139"/>
                  </a:lnTo>
                  <a:lnTo>
                    <a:pt x="575" y="138"/>
                  </a:lnTo>
                  <a:lnTo>
                    <a:pt x="573" y="138"/>
                  </a:lnTo>
                  <a:lnTo>
                    <a:pt x="571" y="137"/>
                  </a:lnTo>
                  <a:lnTo>
                    <a:pt x="569" y="136"/>
                  </a:lnTo>
                  <a:lnTo>
                    <a:pt x="567" y="135"/>
                  </a:lnTo>
                  <a:lnTo>
                    <a:pt x="566" y="134"/>
                  </a:lnTo>
                  <a:lnTo>
                    <a:pt x="564" y="133"/>
                  </a:lnTo>
                  <a:lnTo>
                    <a:pt x="562" y="132"/>
                  </a:lnTo>
                  <a:lnTo>
                    <a:pt x="560" y="132"/>
                  </a:lnTo>
                  <a:lnTo>
                    <a:pt x="558" y="131"/>
                  </a:lnTo>
                  <a:lnTo>
                    <a:pt x="556" y="130"/>
                  </a:lnTo>
                  <a:lnTo>
                    <a:pt x="554" y="129"/>
                  </a:lnTo>
                  <a:lnTo>
                    <a:pt x="552" y="128"/>
                  </a:lnTo>
                  <a:lnTo>
                    <a:pt x="550" y="127"/>
                  </a:lnTo>
                  <a:lnTo>
                    <a:pt x="548" y="127"/>
                  </a:lnTo>
                  <a:lnTo>
                    <a:pt x="547" y="126"/>
                  </a:lnTo>
                  <a:lnTo>
                    <a:pt x="545" y="125"/>
                  </a:lnTo>
                  <a:lnTo>
                    <a:pt x="543" y="124"/>
                  </a:lnTo>
                  <a:lnTo>
                    <a:pt x="541" y="123"/>
                  </a:lnTo>
                  <a:lnTo>
                    <a:pt x="539" y="122"/>
                  </a:lnTo>
                  <a:lnTo>
                    <a:pt x="537" y="122"/>
                  </a:lnTo>
                  <a:lnTo>
                    <a:pt x="535" y="121"/>
                  </a:lnTo>
                  <a:lnTo>
                    <a:pt x="533" y="120"/>
                  </a:lnTo>
                  <a:lnTo>
                    <a:pt x="531" y="119"/>
                  </a:lnTo>
                  <a:lnTo>
                    <a:pt x="529" y="118"/>
                  </a:lnTo>
                  <a:lnTo>
                    <a:pt x="527" y="118"/>
                  </a:lnTo>
                  <a:lnTo>
                    <a:pt x="526" y="117"/>
                  </a:lnTo>
                  <a:lnTo>
                    <a:pt x="524" y="116"/>
                  </a:lnTo>
                  <a:lnTo>
                    <a:pt x="522" y="115"/>
                  </a:lnTo>
                  <a:lnTo>
                    <a:pt x="520" y="114"/>
                  </a:lnTo>
                  <a:lnTo>
                    <a:pt x="518" y="114"/>
                  </a:lnTo>
                  <a:lnTo>
                    <a:pt x="516" y="113"/>
                  </a:lnTo>
                  <a:lnTo>
                    <a:pt x="514" y="112"/>
                  </a:lnTo>
                  <a:lnTo>
                    <a:pt x="512" y="111"/>
                  </a:lnTo>
                  <a:lnTo>
                    <a:pt x="510" y="111"/>
                  </a:lnTo>
                  <a:lnTo>
                    <a:pt x="508" y="110"/>
                  </a:lnTo>
                  <a:lnTo>
                    <a:pt x="506" y="109"/>
                  </a:lnTo>
                  <a:lnTo>
                    <a:pt x="505" y="108"/>
                  </a:lnTo>
                  <a:lnTo>
                    <a:pt x="503" y="107"/>
                  </a:lnTo>
                  <a:lnTo>
                    <a:pt x="501" y="107"/>
                  </a:lnTo>
                  <a:lnTo>
                    <a:pt x="499" y="106"/>
                  </a:lnTo>
                  <a:lnTo>
                    <a:pt x="497" y="105"/>
                  </a:lnTo>
                  <a:lnTo>
                    <a:pt x="495" y="104"/>
                  </a:lnTo>
                  <a:lnTo>
                    <a:pt x="493" y="104"/>
                  </a:lnTo>
                  <a:lnTo>
                    <a:pt x="491" y="103"/>
                  </a:lnTo>
                  <a:lnTo>
                    <a:pt x="489" y="102"/>
                  </a:lnTo>
                  <a:lnTo>
                    <a:pt x="487" y="101"/>
                  </a:lnTo>
                  <a:lnTo>
                    <a:pt x="485" y="101"/>
                  </a:lnTo>
                  <a:lnTo>
                    <a:pt x="484" y="100"/>
                  </a:lnTo>
                  <a:lnTo>
                    <a:pt x="482" y="99"/>
                  </a:lnTo>
                  <a:lnTo>
                    <a:pt x="480" y="99"/>
                  </a:lnTo>
                  <a:lnTo>
                    <a:pt x="478" y="98"/>
                  </a:lnTo>
                  <a:lnTo>
                    <a:pt x="476" y="97"/>
                  </a:lnTo>
                  <a:lnTo>
                    <a:pt x="474" y="96"/>
                  </a:lnTo>
                  <a:lnTo>
                    <a:pt x="472" y="96"/>
                  </a:lnTo>
                  <a:lnTo>
                    <a:pt x="470" y="95"/>
                  </a:lnTo>
                  <a:lnTo>
                    <a:pt x="468" y="94"/>
                  </a:lnTo>
                  <a:lnTo>
                    <a:pt x="466" y="93"/>
                  </a:lnTo>
                  <a:lnTo>
                    <a:pt x="464" y="93"/>
                  </a:lnTo>
                  <a:lnTo>
                    <a:pt x="462" y="92"/>
                  </a:lnTo>
                  <a:lnTo>
                    <a:pt x="461" y="91"/>
                  </a:lnTo>
                  <a:lnTo>
                    <a:pt x="459" y="91"/>
                  </a:lnTo>
                  <a:lnTo>
                    <a:pt x="457" y="90"/>
                  </a:lnTo>
                  <a:lnTo>
                    <a:pt x="455" y="89"/>
                  </a:lnTo>
                  <a:lnTo>
                    <a:pt x="454" y="89"/>
                  </a:lnTo>
                  <a:moveTo>
                    <a:pt x="359" y="57"/>
                  </a:moveTo>
                  <a:lnTo>
                    <a:pt x="359" y="57"/>
                  </a:lnTo>
                  <a:lnTo>
                    <a:pt x="357" y="57"/>
                  </a:lnTo>
                  <a:lnTo>
                    <a:pt x="355" y="56"/>
                  </a:lnTo>
                  <a:lnTo>
                    <a:pt x="353" y="56"/>
                  </a:lnTo>
                  <a:lnTo>
                    <a:pt x="351" y="55"/>
                  </a:lnTo>
                  <a:lnTo>
                    <a:pt x="349" y="55"/>
                  </a:lnTo>
                  <a:lnTo>
                    <a:pt x="347" y="54"/>
                  </a:lnTo>
                  <a:lnTo>
                    <a:pt x="345" y="54"/>
                  </a:lnTo>
                  <a:lnTo>
                    <a:pt x="343" y="53"/>
                  </a:lnTo>
                  <a:lnTo>
                    <a:pt x="341" y="52"/>
                  </a:lnTo>
                  <a:lnTo>
                    <a:pt x="339" y="52"/>
                  </a:lnTo>
                  <a:lnTo>
                    <a:pt x="338" y="51"/>
                  </a:lnTo>
                  <a:lnTo>
                    <a:pt x="336" y="51"/>
                  </a:lnTo>
                  <a:lnTo>
                    <a:pt x="334" y="50"/>
                  </a:lnTo>
                  <a:lnTo>
                    <a:pt x="332" y="50"/>
                  </a:lnTo>
                  <a:lnTo>
                    <a:pt x="330" y="49"/>
                  </a:lnTo>
                  <a:lnTo>
                    <a:pt x="328" y="49"/>
                  </a:lnTo>
                  <a:lnTo>
                    <a:pt x="326" y="48"/>
                  </a:lnTo>
                  <a:lnTo>
                    <a:pt x="324" y="48"/>
                  </a:lnTo>
                  <a:lnTo>
                    <a:pt x="322" y="47"/>
                  </a:lnTo>
                  <a:lnTo>
                    <a:pt x="320" y="47"/>
                  </a:lnTo>
                  <a:lnTo>
                    <a:pt x="318" y="46"/>
                  </a:lnTo>
                  <a:lnTo>
                    <a:pt x="316" y="46"/>
                  </a:lnTo>
                  <a:lnTo>
                    <a:pt x="314" y="45"/>
                  </a:lnTo>
                  <a:lnTo>
                    <a:pt x="312" y="45"/>
                  </a:lnTo>
                  <a:lnTo>
                    <a:pt x="310" y="44"/>
                  </a:lnTo>
                  <a:lnTo>
                    <a:pt x="309" y="44"/>
                  </a:lnTo>
                  <a:lnTo>
                    <a:pt x="307" y="43"/>
                  </a:lnTo>
                  <a:lnTo>
                    <a:pt x="305" y="43"/>
                  </a:lnTo>
                  <a:lnTo>
                    <a:pt x="303" y="42"/>
                  </a:lnTo>
                  <a:lnTo>
                    <a:pt x="301" y="42"/>
                  </a:lnTo>
                  <a:lnTo>
                    <a:pt x="299" y="41"/>
                  </a:lnTo>
                  <a:lnTo>
                    <a:pt x="297" y="41"/>
                  </a:lnTo>
                  <a:lnTo>
                    <a:pt x="295" y="40"/>
                  </a:lnTo>
                  <a:lnTo>
                    <a:pt x="293" y="40"/>
                  </a:lnTo>
                  <a:lnTo>
                    <a:pt x="291" y="39"/>
                  </a:lnTo>
                  <a:lnTo>
                    <a:pt x="289" y="39"/>
                  </a:lnTo>
                  <a:lnTo>
                    <a:pt x="287" y="38"/>
                  </a:lnTo>
                  <a:lnTo>
                    <a:pt x="285" y="38"/>
                  </a:lnTo>
                  <a:lnTo>
                    <a:pt x="283" y="37"/>
                  </a:lnTo>
                  <a:lnTo>
                    <a:pt x="281" y="37"/>
                  </a:lnTo>
                  <a:lnTo>
                    <a:pt x="280" y="36"/>
                  </a:lnTo>
                  <a:lnTo>
                    <a:pt x="278" y="36"/>
                  </a:lnTo>
                  <a:lnTo>
                    <a:pt x="276" y="36"/>
                  </a:lnTo>
                  <a:lnTo>
                    <a:pt x="274" y="35"/>
                  </a:lnTo>
                  <a:lnTo>
                    <a:pt x="272" y="35"/>
                  </a:lnTo>
                  <a:lnTo>
                    <a:pt x="270" y="34"/>
                  </a:lnTo>
                  <a:lnTo>
                    <a:pt x="268" y="34"/>
                  </a:lnTo>
                  <a:lnTo>
                    <a:pt x="266" y="33"/>
                  </a:lnTo>
                  <a:lnTo>
                    <a:pt x="264" y="33"/>
                  </a:lnTo>
                  <a:lnTo>
                    <a:pt x="262" y="32"/>
                  </a:lnTo>
                  <a:lnTo>
                    <a:pt x="260" y="32"/>
                  </a:lnTo>
                  <a:lnTo>
                    <a:pt x="258" y="32"/>
                  </a:lnTo>
                  <a:lnTo>
                    <a:pt x="256" y="31"/>
                  </a:lnTo>
                  <a:lnTo>
                    <a:pt x="254" y="31"/>
                  </a:lnTo>
                  <a:lnTo>
                    <a:pt x="252" y="30"/>
                  </a:lnTo>
                  <a:lnTo>
                    <a:pt x="251" y="30"/>
                  </a:lnTo>
                  <a:lnTo>
                    <a:pt x="249" y="29"/>
                  </a:lnTo>
                  <a:lnTo>
                    <a:pt x="247" y="29"/>
                  </a:lnTo>
                  <a:lnTo>
                    <a:pt x="245" y="29"/>
                  </a:lnTo>
                  <a:lnTo>
                    <a:pt x="243" y="28"/>
                  </a:lnTo>
                  <a:lnTo>
                    <a:pt x="241" y="28"/>
                  </a:lnTo>
                  <a:lnTo>
                    <a:pt x="239" y="27"/>
                  </a:lnTo>
                  <a:lnTo>
                    <a:pt x="237" y="27"/>
                  </a:lnTo>
                  <a:lnTo>
                    <a:pt x="235" y="27"/>
                  </a:lnTo>
                  <a:lnTo>
                    <a:pt x="233" y="26"/>
                  </a:lnTo>
                  <a:lnTo>
                    <a:pt x="231" y="26"/>
                  </a:lnTo>
                  <a:lnTo>
                    <a:pt x="229" y="25"/>
                  </a:lnTo>
                  <a:lnTo>
                    <a:pt x="229" y="25"/>
                  </a:lnTo>
                  <a:moveTo>
                    <a:pt x="131" y="9"/>
                  </a:moveTo>
                  <a:lnTo>
                    <a:pt x="131" y="9"/>
                  </a:lnTo>
                  <a:lnTo>
                    <a:pt x="130" y="9"/>
                  </a:lnTo>
                  <a:lnTo>
                    <a:pt x="128" y="9"/>
                  </a:lnTo>
                  <a:lnTo>
                    <a:pt x="126" y="9"/>
                  </a:lnTo>
                  <a:lnTo>
                    <a:pt x="124" y="9"/>
                  </a:lnTo>
                  <a:lnTo>
                    <a:pt x="122" y="8"/>
                  </a:lnTo>
                  <a:lnTo>
                    <a:pt x="121" y="8"/>
                  </a:lnTo>
                  <a:lnTo>
                    <a:pt x="119" y="8"/>
                  </a:lnTo>
                  <a:lnTo>
                    <a:pt x="117" y="8"/>
                  </a:lnTo>
                  <a:lnTo>
                    <a:pt x="115" y="8"/>
                  </a:lnTo>
                  <a:lnTo>
                    <a:pt x="113" y="7"/>
                  </a:lnTo>
                  <a:lnTo>
                    <a:pt x="111" y="7"/>
                  </a:lnTo>
                  <a:lnTo>
                    <a:pt x="109" y="7"/>
                  </a:lnTo>
                  <a:lnTo>
                    <a:pt x="107" y="7"/>
                  </a:lnTo>
                  <a:lnTo>
                    <a:pt x="105" y="6"/>
                  </a:lnTo>
                  <a:lnTo>
                    <a:pt x="103" y="6"/>
                  </a:lnTo>
                  <a:lnTo>
                    <a:pt x="101" y="6"/>
                  </a:lnTo>
                  <a:lnTo>
                    <a:pt x="99" y="6"/>
                  </a:lnTo>
                  <a:lnTo>
                    <a:pt x="97" y="6"/>
                  </a:lnTo>
                  <a:lnTo>
                    <a:pt x="95" y="5"/>
                  </a:lnTo>
                  <a:lnTo>
                    <a:pt x="93" y="5"/>
                  </a:lnTo>
                  <a:lnTo>
                    <a:pt x="91" y="5"/>
                  </a:lnTo>
                  <a:lnTo>
                    <a:pt x="89" y="5"/>
                  </a:lnTo>
                  <a:lnTo>
                    <a:pt x="88" y="5"/>
                  </a:lnTo>
                  <a:lnTo>
                    <a:pt x="86" y="5"/>
                  </a:lnTo>
                  <a:lnTo>
                    <a:pt x="84" y="4"/>
                  </a:lnTo>
                  <a:lnTo>
                    <a:pt x="82" y="4"/>
                  </a:lnTo>
                  <a:lnTo>
                    <a:pt x="80" y="4"/>
                  </a:lnTo>
                  <a:lnTo>
                    <a:pt x="78" y="4"/>
                  </a:lnTo>
                  <a:lnTo>
                    <a:pt x="76" y="4"/>
                  </a:lnTo>
                  <a:lnTo>
                    <a:pt x="74" y="4"/>
                  </a:lnTo>
                  <a:lnTo>
                    <a:pt x="72" y="3"/>
                  </a:lnTo>
                  <a:lnTo>
                    <a:pt x="70" y="3"/>
                  </a:lnTo>
                  <a:lnTo>
                    <a:pt x="68" y="3"/>
                  </a:lnTo>
                  <a:lnTo>
                    <a:pt x="66" y="3"/>
                  </a:lnTo>
                  <a:lnTo>
                    <a:pt x="64" y="3"/>
                  </a:lnTo>
                  <a:lnTo>
                    <a:pt x="62" y="3"/>
                  </a:lnTo>
                  <a:lnTo>
                    <a:pt x="60" y="2"/>
                  </a:lnTo>
                  <a:lnTo>
                    <a:pt x="58" y="2"/>
                  </a:lnTo>
                  <a:lnTo>
                    <a:pt x="56" y="2"/>
                  </a:lnTo>
                  <a:lnTo>
                    <a:pt x="54" y="2"/>
                  </a:lnTo>
                  <a:lnTo>
                    <a:pt x="52" y="2"/>
                  </a:lnTo>
                  <a:lnTo>
                    <a:pt x="51" y="2"/>
                  </a:lnTo>
                  <a:lnTo>
                    <a:pt x="49" y="2"/>
                  </a:lnTo>
                  <a:lnTo>
                    <a:pt x="47" y="2"/>
                  </a:lnTo>
                  <a:lnTo>
                    <a:pt x="45" y="1"/>
                  </a:lnTo>
                  <a:lnTo>
                    <a:pt x="43" y="1"/>
                  </a:lnTo>
                  <a:lnTo>
                    <a:pt x="41" y="1"/>
                  </a:lnTo>
                  <a:lnTo>
                    <a:pt x="39" y="1"/>
                  </a:lnTo>
                  <a:lnTo>
                    <a:pt x="37" y="1"/>
                  </a:lnTo>
                  <a:lnTo>
                    <a:pt x="35" y="1"/>
                  </a:lnTo>
                  <a:lnTo>
                    <a:pt x="33" y="1"/>
                  </a:lnTo>
                  <a:lnTo>
                    <a:pt x="31" y="1"/>
                  </a:lnTo>
                  <a:lnTo>
                    <a:pt x="29" y="1"/>
                  </a:lnTo>
                  <a:lnTo>
                    <a:pt x="27" y="1"/>
                  </a:lnTo>
                  <a:lnTo>
                    <a:pt x="25" y="0"/>
                  </a:lnTo>
                  <a:lnTo>
                    <a:pt x="23" y="0"/>
                  </a:lnTo>
                  <a:lnTo>
                    <a:pt x="21" y="0"/>
                  </a:lnTo>
                  <a:lnTo>
                    <a:pt x="19" y="0"/>
                  </a:lnTo>
                  <a:lnTo>
                    <a:pt x="17" y="0"/>
                  </a:lnTo>
                  <a:lnTo>
                    <a:pt x="16" y="0"/>
                  </a:lnTo>
                  <a:lnTo>
                    <a:pt x="14" y="0"/>
                  </a:lnTo>
                  <a:lnTo>
                    <a:pt x="12" y="0"/>
                  </a:lnTo>
                  <a:lnTo>
                    <a:pt x="10" y="0"/>
                  </a:lnTo>
                  <a:lnTo>
                    <a:pt x="8" y="0"/>
                  </a:lnTo>
                  <a:lnTo>
                    <a:pt x="6" y="0"/>
                  </a:lnTo>
                  <a:lnTo>
                    <a:pt x="4" y="0"/>
                  </a:lnTo>
                  <a:lnTo>
                    <a:pt x="2" y="0"/>
                  </a:lnTo>
                  <a:lnTo>
                    <a:pt x="0" y="0"/>
                  </a:lnTo>
                  <a:lnTo>
                    <a:pt x="0" y="0"/>
                  </a:lnTo>
                </a:path>
              </a:pathLst>
            </a:custGeom>
            <a:noFill/>
            <a:ln w="12700" cap="flat">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sz="1400"/>
            </a:p>
          </p:txBody>
        </p:sp>
        <p:sp>
          <p:nvSpPr>
            <p:cNvPr id="47" name="Freeform 58"/>
            <p:cNvSpPr>
              <a:spLocks noEditPoints="1"/>
            </p:cNvSpPr>
            <p:nvPr/>
          </p:nvSpPr>
          <p:spPr bwMode="auto">
            <a:xfrm>
              <a:off x="1105262" y="4898247"/>
              <a:ext cx="2468757" cy="0"/>
            </a:xfrm>
            <a:custGeom>
              <a:avLst/>
              <a:gdLst>
                <a:gd name="T0" fmla="*/ 4762 w 4762"/>
                <a:gd name="T1" fmla="*/ 4762 w 4762"/>
                <a:gd name="T2" fmla="*/ 4629 w 4762"/>
                <a:gd name="T3" fmla="*/ 4529 w 4762"/>
                <a:gd name="T4" fmla="*/ 4529 w 4762"/>
                <a:gd name="T5" fmla="*/ 4396 w 4762"/>
                <a:gd name="T6" fmla="*/ 4296 w 4762"/>
                <a:gd name="T7" fmla="*/ 4296 w 4762"/>
                <a:gd name="T8" fmla="*/ 4162 w 4762"/>
                <a:gd name="T9" fmla="*/ 4062 w 4762"/>
                <a:gd name="T10" fmla="*/ 4062 w 4762"/>
                <a:gd name="T11" fmla="*/ 3929 w 4762"/>
                <a:gd name="T12" fmla="*/ 3829 w 4762"/>
                <a:gd name="T13" fmla="*/ 3829 w 4762"/>
                <a:gd name="T14" fmla="*/ 3696 w 4762"/>
                <a:gd name="T15" fmla="*/ 3596 w 4762"/>
                <a:gd name="T16" fmla="*/ 3596 w 4762"/>
                <a:gd name="T17" fmla="*/ 3462 w 4762"/>
                <a:gd name="T18" fmla="*/ 3362 w 4762"/>
                <a:gd name="T19" fmla="*/ 3362 w 4762"/>
                <a:gd name="T20" fmla="*/ 3229 w 4762"/>
                <a:gd name="T21" fmla="*/ 3129 w 4762"/>
                <a:gd name="T22" fmla="*/ 3129 w 4762"/>
                <a:gd name="T23" fmla="*/ 2996 w 4762"/>
                <a:gd name="T24" fmla="*/ 2896 w 4762"/>
                <a:gd name="T25" fmla="*/ 2896 w 4762"/>
                <a:gd name="T26" fmla="*/ 2762 w 4762"/>
                <a:gd name="T27" fmla="*/ 2662 w 4762"/>
                <a:gd name="T28" fmla="*/ 2662 w 4762"/>
                <a:gd name="T29" fmla="*/ 2529 w 4762"/>
                <a:gd name="T30" fmla="*/ 2429 w 4762"/>
                <a:gd name="T31" fmla="*/ 2429 w 4762"/>
                <a:gd name="T32" fmla="*/ 2296 w 4762"/>
                <a:gd name="T33" fmla="*/ 2196 w 4762"/>
                <a:gd name="T34" fmla="*/ 2196 w 4762"/>
                <a:gd name="T35" fmla="*/ 2062 w 4762"/>
                <a:gd name="T36" fmla="*/ 1962 w 4762"/>
                <a:gd name="T37" fmla="*/ 1962 w 4762"/>
                <a:gd name="T38" fmla="*/ 1829 w 4762"/>
                <a:gd name="T39" fmla="*/ 1729 w 4762"/>
                <a:gd name="T40" fmla="*/ 1729 w 4762"/>
                <a:gd name="T41" fmla="*/ 1596 w 4762"/>
                <a:gd name="T42" fmla="*/ 1496 w 4762"/>
                <a:gd name="T43" fmla="*/ 1496 w 4762"/>
                <a:gd name="T44" fmla="*/ 1362 w 4762"/>
                <a:gd name="T45" fmla="*/ 1262 w 4762"/>
                <a:gd name="T46" fmla="*/ 1262 w 4762"/>
                <a:gd name="T47" fmla="*/ 1129 w 4762"/>
                <a:gd name="T48" fmla="*/ 1029 w 4762"/>
                <a:gd name="T49" fmla="*/ 1029 w 4762"/>
                <a:gd name="T50" fmla="*/ 896 w 4762"/>
                <a:gd name="T51" fmla="*/ 796 w 4762"/>
                <a:gd name="T52" fmla="*/ 796 w 4762"/>
                <a:gd name="T53" fmla="*/ 662 w 4762"/>
                <a:gd name="T54" fmla="*/ 562 w 4762"/>
                <a:gd name="T55" fmla="*/ 562 w 4762"/>
                <a:gd name="T56" fmla="*/ 429 w 4762"/>
                <a:gd name="T57" fmla="*/ 329 w 4762"/>
                <a:gd name="T58" fmla="*/ 329 w 4762"/>
                <a:gd name="T59" fmla="*/ 196 w 4762"/>
                <a:gd name="T60" fmla="*/ 96 w 4762"/>
                <a:gd name="T61" fmla="*/ 96 w 4762"/>
                <a:gd name="T62" fmla="*/ 0 w 47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 ang="0">
                  <a:pos x="T55" y="0"/>
                </a:cxn>
                <a:cxn ang="0">
                  <a:pos x="T56" y="0"/>
                </a:cxn>
                <a:cxn ang="0">
                  <a:pos x="T57" y="0"/>
                </a:cxn>
                <a:cxn ang="0">
                  <a:pos x="T58" y="0"/>
                </a:cxn>
                <a:cxn ang="0">
                  <a:pos x="T59" y="0"/>
                </a:cxn>
                <a:cxn ang="0">
                  <a:pos x="T60" y="0"/>
                </a:cxn>
                <a:cxn ang="0">
                  <a:pos x="T61" y="0"/>
                </a:cxn>
                <a:cxn ang="0">
                  <a:pos x="T62" y="0"/>
                </a:cxn>
              </a:cxnLst>
              <a:rect l="0" t="0" r="r" b="b"/>
              <a:pathLst>
                <a:path w="4762">
                  <a:moveTo>
                    <a:pt x="4762" y="0"/>
                  </a:moveTo>
                  <a:lnTo>
                    <a:pt x="4762" y="0"/>
                  </a:lnTo>
                  <a:lnTo>
                    <a:pt x="4629" y="0"/>
                  </a:lnTo>
                  <a:moveTo>
                    <a:pt x="4529" y="0"/>
                  </a:moveTo>
                  <a:lnTo>
                    <a:pt x="4529" y="0"/>
                  </a:lnTo>
                  <a:lnTo>
                    <a:pt x="4396" y="0"/>
                  </a:lnTo>
                  <a:moveTo>
                    <a:pt x="4296" y="0"/>
                  </a:moveTo>
                  <a:lnTo>
                    <a:pt x="4296" y="0"/>
                  </a:lnTo>
                  <a:lnTo>
                    <a:pt x="4162" y="0"/>
                  </a:lnTo>
                  <a:moveTo>
                    <a:pt x="4062" y="0"/>
                  </a:moveTo>
                  <a:lnTo>
                    <a:pt x="4062" y="0"/>
                  </a:lnTo>
                  <a:lnTo>
                    <a:pt x="3929" y="0"/>
                  </a:lnTo>
                  <a:moveTo>
                    <a:pt x="3829" y="0"/>
                  </a:moveTo>
                  <a:lnTo>
                    <a:pt x="3829" y="0"/>
                  </a:lnTo>
                  <a:lnTo>
                    <a:pt x="3696" y="0"/>
                  </a:lnTo>
                  <a:moveTo>
                    <a:pt x="3596" y="0"/>
                  </a:moveTo>
                  <a:lnTo>
                    <a:pt x="3596" y="0"/>
                  </a:lnTo>
                  <a:lnTo>
                    <a:pt x="3462" y="0"/>
                  </a:lnTo>
                  <a:moveTo>
                    <a:pt x="3362" y="0"/>
                  </a:moveTo>
                  <a:lnTo>
                    <a:pt x="3362" y="0"/>
                  </a:lnTo>
                  <a:lnTo>
                    <a:pt x="3229" y="0"/>
                  </a:lnTo>
                  <a:moveTo>
                    <a:pt x="3129" y="0"/>
                  </a:moveTo>
                  <a:lnTo>
                    <a:pt x="3129" y="0"/>
                  </a:lnTo>
                  <a:lnTo>
                    <a:pt x="2996" y="0"/>
                  </a:lnTo>
                  <a:moveTo>
                    <a:pt x="2896" y="0"/>
                  </a:moveTo>
                  <a:lnTo>
                    <a:pt x="2896" y="0"/>
                  </a:lnTo>
                  <a:lnTo>
                    <a:pt x="2762" y="0"/>
                  </a:lnTo>
                  <a:moveTo>
                    <a:pt x="2662" y="0"/>
                  </a:moveTo>
                  <a:lnTo>
                    <a:pt x="2662" y="0"/>
                  </a:lnTo>
                  <a:lnTo>
                    <a:pt x="2529" y="0"/>
                  </a:lnTo>
                  <a:moveTo>
                    <a:pt x="2429" y="0"/>
                  </a:moveTo>
                  <a:lnTo>
                    <a:pt x="2429" y="0"/>
                  </a:lnTo>
                  <a:lnTo>
                    <a:pt x="2296" y="0"/>
                  </a:lnTo>
                  <a:moveTo>
                    <a:pt x="2196" y="0"/>
                  </a:moveTo>
                  <a:lnTo>
                    <a:pt x="2196" y="0"/>
                  </a:lnTo>
                  <a:lnTo>
                    <a:pt x="2062" y="0"/>
                  </a:lnTo>
                  <a:moveTo>
                    <a:pt x="1962" y="0"/>
                  </a:moveTo>
                  <a:lnTo>
                    <a:pt x="1962" y="0"/>
                  </a:lnTo>
                  <a:lnTo>
                    <a:pt x="1829" y="0"/>
                  </a:lnTo>
                  <a:moveTo>
                    <a:pt x="1729" y="0"/>
                  </a:moveTo>
                  <a:lnTo>
                    <a:pt x="1729" y="0"/>
                  </a:lnTo>
                  <a:lnTo>
                    <a:pt x="1596" y="0"/>
                  </a:lnTo>
                  <a:moveTo>
                    <a:pt x="1496" y="0"/>
                  </a:moveTo>
                  <a:lnTo>
                    <a:pt x="1496" y="0"/>
                  </a:lnTo>
                  <a:lnTo>
                    <a:pt x="1362" y="0"/>
                  </a:lnTo>
                  <a:moveTo>
                    <a:pt x="1262" y="0"/>
                  </a:moveTo>
                  <a:lnTo>
                    <a:pt x="1262" y="0"/>
                  </a:lnTo>
                  <a:lnTo>
                    <a:pt x="1129" y="0"/>
                  </a:lnTo>
                  <a:moveTo>
                    <a:pt x="1029" y="0"/>
                  </a:moveTo>
                  <a:lnTo>
                    <a:pt x="1029" y="0"/>
                  </a:lnTo>
                  <a:lnTo>
                    <a:pt x="896" y="0"/>
                  </a:lnTo>
                  <a:moveTo>
                    <a:pt x="796" y="0"/>
                  </a:moveTo>
                  <a:lnTo>
                    <a:pt x="796" y="0"/>
                  </a:lnTo>
                  <a:lnTo>
                    <a:pt x="662" y="0"/>
                  </a:lnTo>
                  <a:moveTo>
                    <a:pt x="562" y="0"/>
                  </a:moveTo>
                  <a:lnTo>
                    <a:pt x="562" y="0"/>
                  </a:lnTo>
                  <a:lnTo>
                    <a:pt x="429" y="0"/>
                  </a:lnTo>
                  <a:moveTo>
                    <a:pt x="329" y="0"/>
                  </a:moveTo>
                  <a:lnTo>
                    <a:pt x="329" y="0"/>
                  </a:lnTo>
                  <a:lnTo>
                    <a:pt x="196" y="0"/>
                  </a:lnTo>
                  <a:moveTo>
                    <a:pt x="96" y="0"/>
                  </a:moveTo>
                  <a:lnTo>
                    <a:pt x="96" y="0"/>
                  </a:lnTo>
                  <a:lnTo>
                    <a:pt x="0" y="0"/>
                  </a:lnTo>
                </a:path>
              </a:pathLst>
            </a:custGeom>
            <a:noFill/>
            <a:ln w="12700" cap="flat">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sz="1400">
                <a:solidFill>
                  <a:prstClr val="black">
                    <a:lumMod val="85000"/>
                    <a:lumOff val="15000"/>
                  </a:prstClr>
                </a:solidFill>
              </a:endParaRPr>
            </a:p>
          </p:txBody>
        </p:sp>
        <p:sp>
          <p:nvSpPr>
            <p:cNvPr id="48" name="Triângulo isósceles 16"/>
            <p:cNvSpPr/>
            <p:nvPr/>
          </p:nvSpPr>
          <p:spPr bwMode="auto">
            <a:xfrm rot="5400000" flipV="1">
              <a:off x="1012429" y="4874589"/>
              <a:ext cx="89869" cy="66948"/>
            </a:xfrm>
            <a:prstGeom prst="triangle">
              <a:avLst/>
            </a:prstGeom>
            <a:solidFill>
              <a:schemeClr val="tx1">
                <a:lumMod val="75000"/>
                <a:lumOff val="25000"/>
              </a:schemeClr>
            </a:solidFill>
            <a:ln w="25400" cap="flat" cmpd="sng" algn="ctr">
              <a:solidFill>
                <a:schemeClr val="tx1">
                  <a:lumMod val="75000"/>
                  <a:lumOff val="2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pt-BR" sz="1400"/>
            </a:p>
          </p:txBody>
        </p:sp>
        <p:sp>
          <p:nvSpPr>
            <p:cNvPr id="49" name="Triângulo isósceles 17"/>
            <p:cNvSpPr/>
            <p:nvPr/>
          </p:nvSpPr>
          <p:spPr bwMode="auto">
            <a:xfrm rot="16200000" flipH="1" flipV="1">
              <a:off x="3571848" y="4874591"/>
              <a:ext cx="89869" cy="66948"/>
            </a:xfrm>
            <a:prstGeom prst="triangle">
              <a:avLst/>
            </a:prstGeom>
            <a:solidFill>
              <a:schemeClr val="tx1">
                <a:lumMod val="75000"/>
                <a:lumOff val="25000"/>
              </a:schemeClr>
            </a:solidFill>
            <a:ln w="25400" cap="flat" cmpd="sng" algn="ctr">
              <a:solidFill>
                <a:schemeClr val="tx1">
                  <a:lumMod val="75000"/>
                  <a:lumOff val="2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pt-BR" sz="1400"/>
            </a:p>
          </p:txBody>
        </p:sp>
        <p:sp>
          <p:nvSpPr>
            <p:cNvPr id="50" name="Triângulo isósceles 18"/>
            <p:cNvSpPr/>
            <p:nvPr/>
          </p:nvSpPr>
          <p:spPr bwMode="auto">
            <a:xfrm rot="16200000" flipH="1" flipV="1">
              <a:off x="1750391" y="2080522"/>
              <a:ext cx="89869" cy="66948"/>
            </a:xfrm>
            <a:prstGeom prst="triangle">
              <a:avLst/>
            </a:prstGeom>
            <a:solidFill>
              <a:schemeClr val="tx1">
                <a:lumMod val="75000"/>
                <a:lumOff val="25000"/>
              </a:schemeClr>
            </a:solidFill>
            <a:ln w="25400" cap="flat" cmpd="sng" algn="ctr">
              <a:solidFill>
                <a:schemeClr val="tx1">
                  <a:lumMod val="75000"/>
                  <a:lumOff val="2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pt-BR" sz="1400"/>
            </a:p>
          </p:txBody>
        </p:sp>
        <p:sp>
          <p:nvSpPr>
            <p:cNvPr id="51" name="Triângulo isósceles 19"/>
            <p:cNvSpPr/>
            <p:nvPr/>
          </p:nvSpPr>
          <p:spPr bwMode="auto">
            <a:xfrm rot="5400000" flipV="1">
              <a:off x="2628057" y="2080522"/>
              <a:ext cx="89869" cy="66948"/>
            </a:xfrm>
            <a:prstGeom prst="triangle">
              <a:avLst/>
            </a:prstGeom>
            <a:solidFill>
              <a:schemeClr val="tx1">
                <a:lumMod val="75000"/>
                <a:lumOff val="25000"/>
              </a:schemeClr>
            </a:solidFill>
            <a:ln w="25400" cap="flat" cmpd="sng" algn="ctr">
              <a:solidFill>
                <a:schemeClr val="tx1">
                  <a:lumMod val="75000"/>
                  <a:lumOff val="2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pt-BR" sz="1400"/>
            </a:p>
          </p:txBody>
        </p:sp>
        <p:sp>
          <p:nvSpPr>
            <p:cNvPr id="52" name="Triângulo isósceles 20"/>
            <p:cNvSpPr/>
            <p:nvPr/>
          </p:nvSpPr>
          <p:spPr bwMode="auto">
            <a:xfrm rot="10800000" flipH="1">
              <a:off x="588032" y="4547466"/>
              <a:ext cx="77659" cy="77473"/>
            </a:xfrm>
            <a:prstGeom prst="triangle">
              <a:avLst/>
            </a:prstGeom>
            <a:solidFill>
              <a:schemeClr val="tx1">
                <a:lumMod val="75000"/>
                <a:lumOff val="25000"/>
              </a:schemeClr>
            </a:solidFill>
            <a:ln w="25400" cap="flat" cmpd="sng" algn="ctr">
              <a:solidFill>
                <a:schemeClr val="tx1">
                  <a:lumMod val="75000"/>
                  <a:lumOff val="2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pt-BR" sz="1400"/>
            </a:p>
          </p:txBody>
        </p:sp>
        <p:sp>
          <p:nvSpPr>
            <p:cNvPr id="53" name="Triângulo isósceles 21"/>
            <p:cNvSpPr/>
            <p:nvPr/>
          </p:nvSpPr>
          <p:spPr bwMode="auto">
            <a:xfrm rot="10800000" flipH="1">
              <a:off x="3942472" y="4547466"/>
              <a:ext cx="77659" cy="77473"/>
            </a:xfrm>
            <a:prstGeom prst="triangle">
              <a:avLst/>
            </a:prstGeom>
            <a:solidFill>
              <a:schemeClr val="tx1">
                <a:lumMod val="75000"/>
                <a:lumOff val="25000"/>
              </a:schemeClr>
            </a:solidFill>
            <a:ln w="25400" cap="flat" cmpd="sng" algn="ctr">
              <a:solidFill>
                <a:schemeClr val="tx1">
                  <a:lumMod val="75000"/>
                  <a:lumOff val="2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pt-BR" sz="1400"/>
            </a:p>
          </p:txBody>
        </p:sp>
        <p:sp>
          <p:nvSpPr>
            <p:cNvPr id="54" name="TextBox 52"/>
            <p:cNvSpPr txBox="1"/>
            <p:nvPr/>
          </p:nvSpPr>
          <p:spPr>
            <a:xfrm>
              <a:off x="1524515" y="1325584"/>
              <a:ext cx="1527218" cy="487011"/>
            </a:xfrm>
            <a:prstGeom prst="rect">
              <a:avLst/>
            </a:prstGeom>
            <a:noFill/>
          </p:spPr>
          <p:txBody>
            <a:bodyPr wrap="square" lIns="0" tIns="0" rIns="0" bIns="0" rtlCol="0">
              <a:spAutoFit/>
            </a:bodyPr>
            <a:lstStyle/>
            <a:p>
              <a:pPr>
                <a:lnSpc>
                  <a:spcPct val="90000"/>
                </a:lnSpc>
                <a:spcAft>
                  <a:spcPts val="0"/>
                </a:spcAft>
              </a:pPr>
              <a:r>
                <a:rPr lang="en-US" sz="700" dirty="0" smtClean="0">
                  <a:solidFill>
                    <a:srgbClr val="C00000"/>
                  </a:solidFill>
                  <a:latin typeface="Arial Black"/>
                  <a:ea typeface="Tahoma" pitchFamily="34" charset="0"/>
                  <a:cs typeface="Arial Black"/>
                </a:rPr>
                <a:t>DEDICATED</a:t>
              </a:r>
              <a:br>
                <a:rPr lang="en-US" sz="700" dirty="0" smtClean="0">
                  <a:solidFill>
                    <a:srgbClr val="C00000"/>
                  </a:solidFill>
                  <a:latin typeface="Arial Black"/>
                  <a:ea typeface="Tahoma" pitchFamily="34" charset="0"/>
                  <a:cs typeface="Arial Black"/>
                </a:rPr>
              </a:br>
              <a:endParaRPr lang="en-US" sz="700" dirty="0" smtClean="0">
                <a:solidFill>
                  <a:srgbClr val="C00000"/>
                </a:solidFill>
                <a:latin typeface="Arial Black"/>
                <a:ea typeface="Tahoma" pitchFamily="34" charset="0"/>
                <a:cs typeface="Arial Black"/>
              </a:endParaRPr>
            </a:p>
          </p:txBody>
        </p:sp>
        <p:sp>
          <p:nvSpPr>
            <p:cNvPr id="55" name="TextBox 52"/>
            <p:cNvSpPr txBox="1"/>
            <p:nvPr/>
          </p:nvSpPr>
          <p:spPr>
            <a:xfrm>
              <a:off x="70022" y="5345808"/>
              <a:ext cx="1032457" cy="487011"/>
            </a:xfrm>
            <a:prstGeom prst="rect">
              <a:avLst/>
            </a:prstGeom>
            <a:noFill/>
          </p:spPr>
          <p:txBody>
            <a:bodyPr wrap="square" lIns="0" tIns="0" rIns="0" bIns="0" rtlCol="0">
              <a:spAutoFit/>
            </a:bodyPr>
            <a:lstStyle/>
            <a:p>
              <a:pPr>
                <a:lnSpc>
                  <a:spcPct val="90000"/>
                </a:lnSpc>
                <a:spcAft>
                  <a:spcPts val="0"/>
                </a:spcAft>
              </a:pPr>
              <a:r>
                <a:rPr lang="en-US" sz="700" dirty="0" smtClean="0">
                  <a:solidFill>
                    <a:srgbClr val="C00000"/>
                  </a:solidFill>
                  <a:latin typeface="Arial Black"/>
                  <a:ea typeface="Tahoma" pitchFamily="34" charset="0"/>
                  <a:cs typeface="Arial Black"/>
                </a:rPr>
                <a:t>PUBLIC</a:t>
              </a:r>
              <a:br>
                <a:rPr lang="en-US" sz="700" dirty="0" smtClean="0">
                  <a:solidFill>
                    <a:srgbClr val="C00000"/>
                  </a:solidFill>
                  <a:latin typeface="Arial Black"/>
                  <a:ea typeface="Tahoma" pitchFamily="34" charset="0"/>
                  <a:cs typeface="Arial Black"/>
                </a:rPr>
              </a:br>
              <a:endParaRPr lang="en-US" sz="700" dirty="0" smtClean="0">
                <a:solidFill>
                  <a:srgbClr val="C00000"/>
                </a:solidFill>
                <a:latin typeface="Arial Black"/>
                <a:ea typeface="Tahoma" pitchFamily="34" charset="0"/>
                <a:cs typeface="Arial Black"/>
              </a:endParaRPr>
            </a:p>
          </p:txBody>
        </p:sp>
        <p:sp>
          <p:nvSpPr>
            <p:cNvPr id="56" name="TextBox 52"/>
            <p:cNvSpPr txBox="1"/>
            <p:nvPr/>
          </p:nvSpPr>
          <p:spPr>
            <a:xfrm>
              <a:off x="3539370" y="5345808"/>
              <a:ext cx="1185030" cy="487011"/>
            </a:xfrm>
            <a:prstGeom prst="rect">
              <a:avLst/>
            </a:prstGeom>
            <a:noFill/>
          </p:spPr>
          <p:txBody>
            <a:bodyPr wrap="square" lIns="0" tIns="0" rIns="0" bIns="0" rtlCol="0">
              <a:spAutoFit/>
            </a:bodyPr>
            <a:lstStyle/>
            <a:p>
              <a:pPr>
                <a:lnSpc>
                  <a:spcPct val="90000"/>
                </a:lnSpc>
                <a:spcAft>
                  <a:spcPts val="0"/>
                </a:spcAft>
              </a:pPr>
              <a:r>
                <a:rPr lang="en-US" sz="700" dirty="0" smtClean="0">
                  <a:solidFill>
                    <a:srgbClr val="C00000"/>
                  </a:solidFill>
                  <a:latin typeface="Arial Black"/>
                  <a:ea typeface="Tahoma" pitchFamily="34" charset="0"/>
                  <a:cs typeface="Arial Black"/>
                </a:rPr>
                <a:t>PRIVATE </a:t>
              </a:r>
              <a:br>
                <a:rPr lang="en-US" sz="700" dirty="0" smtClean="0">
                  <a:solidFill>
                    <a:srgbClr val="C00000"/>
                  </a:solidFill>
                  <a:latin typeface="Arial Black"/>
                  <a:ea typeface="Tahoma" pitchFamily="34" charset="0"/>
                  <a:cs typeface="Arial Black"/>
                </a:rPr>
              </a:br>
              <a:endParaRPr lang="en-US" sz="700" dirty="0" smtClean="0">
                <a:solidFill>
                  <a:srgbClr val="C00000"/>
                </a:solidFill>
                <a:latin typeface="Arial Black"/>
                <a:ea typeface="Tahoma" pitchFamily="34" charset="0"/>
                <a:cs typeface="Arial Black"/>
              </a:endParaRPr>
            </a:p>
          </p:txBody>
        </p:sp>
        <p:pic>
          <p:nvPicPr>
            <p:cNvPr id="57" name="Picture 2" descr="C:\Users\gerardo.dada\Documents\Marcom\Icons\cloud-servers-icon.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28600" y="4701007"/>
              <a:ext cx="765175" cy="596480"/>
            </a:xfrm>
            <a:prstGeom prst="rect">
              <a:avLst/>
            </a:prstGeom>
            <a:noFill/>
          </p:spPr>
        </p:pic>
        <p:pic>
          <p:nvPicPr>
            <p:cNvPr id="58" name="Picture 3" descr="C:\Users\gerardo.dada\Documents\Marcom\Icons\rackspace-cloud-private-edition-icon.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733800" y="4701007"/>
              <a:ext cx="765175" cy="596480"/>
            </a:xfrm>
            <a:prstGeom prst="rect">
              <a:avLst/>
            </a:prstGeom>
            <a:noFill/>
          </p:spPr>
        </p:pic>
        <p:pic>
          <p:nvPicPr>
            <p:cNvPr id="59" name="Picture 58" descr="dedicated.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05000" y="1650910"/>
              <a:ext cx="685800" cy="701568"/>
            </a:xfrm>
            <a:prstGeom prst="rect">
              <a:avLst/>
            </a:prstGeom>
          </p:spPr>
        </p:pic>
      </p:grpSp>
      <p:pic>
        <p:nvPicPr>
          <p:cNvPr id="60" name="Picture 5"/>
          <p:cNvPicPr>
            <a:picLocks noChangeAspect="1"/>
          </p:cNvPicPr>
          <p:nvPr/>
        </p:nvPicPr>
        <p:blipFill rotWithShape="1">
          <a:blip r:embed="rId9" cstate="email">
            <a:extLst>
              <a:ext uri="{28A0092B-C50C-407E-A947-70E740481C1C}">
                <a14:useLocalDpi xmlns:a14="http://schemas.microsoft.com/office/drawing/2010/main"/>
              </a:ext>
            </a:extLst>
          </a:blip>
          <a:srcRect t="-7030" r="78452" b="22247"/>
          <a:stretch/>
        </p:blipFill>
        <p:spPr bwMode="auto">
          <a:xfrm>
            <a:off x="6897718" y="1791788"/>
            <a:ext cx="1215859" cy="151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4378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9"/>
                                        </p:tgtEl>
                                        <p:attrNameLst>
                                          <p:attrName>style.opacity</p:attrName>
                                        </p:attrNameLst>
                                      </p:cBhvr>
                                      <p:to>
                                        <p:strVal val="0.25"/>
                                      </p:to>
                                    </p:set>
                                    <p:animEffect filter="image" prLst="opacity: 0.25">
                                      <p:cBhvr rctx="IE">
                                        <p:cTn id="7" dur="indefinite"/>
                                        <p:tgtEl>
                                          <p:spTgt spid="19"/>
                                        </p:tgtEl>
                                      </p:cBhvr>
                                    </p:animEffect>
                                  </p:childTnLst>
                                </p:cTn>
                              </p:par>
                              <p:par>
                                <p:cTn id="8" presetID="9" presetClass="emph" presetSubtype="0" nodeType="withEffect">
                                  <p:stCondLst>
                                    <p:cond delay="0"/>
                                  </p:stCondLst>
                                  <p:childTnLst>
                                    <p:set>
                                      <p:cBhvr rctx="PPT">
                                        <p:cTn id="9" dur="indefinite"/>
                                        <p:tgtEl>
                                          <p:spTgt spid="60"/>
                                        </p:tgtEl>
                                        <p:attrNameLst>
                                          <p:attrName>style.opacity</p:attrName>
                                        </p:attrNameLst>
                                      </p:cBhvr>
                                      <p:to>
                                        <p:strVal val="0.25"/>
                                      </p:to>
                                    </p:set>
                                    <p:animEffect filter="image" prLst="opacity: 0.25">
                                      <p:cBhvr rctx="IE">
                                        <p:cTn id="10" dur="indefinite"/>
                                        <p:tgtEl>
                                          <p:spTgt spid="60"/>
                                        </p:tgtEl>
                                      </p:cBhvr>
                                    </p:animEffect>
                                  </p:childTnLst>
                                </p:cTn>
                              </p:par>
                              <p:par>
                                <p:cTn id="11" presetID="9" presetClass="emph" presetSubtype="0" grpId="0" nodeType="withEffect">
                                  <p:stCondLst>
                                    <p:cond delay="0"/>
                                  </p:stCondLst>
                                  <p:childTnLst>
                                    <p:set>
                                      <p:cBhvr rctx="PPT">
                                        <p:cTn id="12" dur="indefinite"/>
                                        <p:tgtEl>
                                          <p:spTgt spid="17"/>
                                        </p:tgtEl>
                                        <p:attrNameLst>
                                          <p:attrName>style.opacity</p:attrName>
                                        </p:attrNameLst>
                                      </p:cBhvr>
                                      <p:to>
                                        <p:strVal val="0.25"/>
                                      </p:to>
                                    </p:set>
                                    <p:animEffect filter="image" prLst="opacity: 0.25">
                                      <p:cBhvr rctx="IE">
                                        <p:cTn id="13"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Industry Experts Agree</a:t>
            </a:r>
            <a:endParaRPr lang="en-GB" sz="4000" dirty="0"/>
          </a:p>
        </p:txBody>
      </p:sp>
      <p:sp>
        <p:nvSpPr>
          <p:cNvPr id="3" name="Content Placeholder 2"/>
          <p:cNvSpPr>
            <a:spLocks noGrp="1"/>
          </p:cNvSpPr>
          <p:nvPr>
            <p:ph idx="1"/>
          </p:nvPr>
        </p:nvSpPr>
        <p:spPr>
          <a:xfrm>
            <a:off x="457200" y="2033588"/>
            <a:ext cx="4190804" cy="2346862"/>
          </a:xfrm>
        </p:spPr>
        <p:txBody>
          <a:bodyPr>
            <a:noAutofit/>
          </a:bodyPr>
          <a:lstStyle/>
          <a:p>
            <a:pPr marL="0" indent="0">
              <a:buNone/>
            </a:pPr>
            <a:r>
              <a:rPr lang="en-US" sz="1600" dirty="0" smtClean="0">
                <a:solidFill>
                  <a:srgbClr val="262626"/>
                </a:solidFill>
                <a:ea typeface="Tahoma" pitchFamily="34" charset="0"/>
                <a:cs typeface="Lucida Grande"/>
              </a:rPr>
              <a:t>“</a:t>
            </a:r>
            <a:r>
              <a:rPr lang="en-US" sz="1600" b="1" i="1" dirty="0">
                <a:solidFill>
                  <a:srgbClr val="262626"/>
                </a:solidFill>
                <a:ea typeface="Tahoma" pitchFamily="34" charset="0"/>
                <a:cs typeface="Lucida Grande"/>
              </a:rPr>
              <a:t>Hybrid IT is the new IT and it is here to stay</a:t>
            </a:r>
            <a:r>
              <a:rPr lang="en-US" sz="1600" i="1" dirty="0">
                <a:solidFill>
                  <a:srgbClr val="262626"/>
                </a:solidFill>
                <a:ea typeface="Tahoma" pitchFamily="34" charset="0"/>
                <a:cs typeface="Lucida Grande"/>
              </a:rPr>
              <a:t>….Hybrid IT creates symmetry between internal and external IT services that </a:t>
            </a:r>
            <a:r>
              <a:rPr lang="en-US" sz="1600" b="1" i="1" dirty="0">
                <a:solidFill>
                  <a:srgbClr val="262626"/>
                </a:solidFill>
                <a:ea typeface="Tahoma" pitchFamily="34" charset="0"/>
                <a:cs typeface="Lucida Grande"/>
              </a:rPr>
              <a:t>will force an IT and business paradigm shift for years to come</a:t>
            </a:r>
            <a:r>
              <a:rPr lang="en-US" sz="1600" dirty="0">
                <a:solidFill>
                  <a:srgbClr val="262626"/>
                </a:solidFill>
                <a:ea typeface="Tahoma" pitchFamily="34" charset="0"/>
                <a:cs typeface="Lucida Grande"/>
              </a:rPr>
              <a:t>.</a:t>
            </a:r>
            <a:r>
              <a:rPr lang="en-US" sz="1600" dirty="0" smtClean="0">
                <a:solidFill>
                  <a:srgbClr val="262626"/>
                </a:solidFill>
                <a:ea typeface="Tahoma" pitchFamily="34" charset="0"/>
                <a:cs typeface="Lucida Grande"/>
              </a:rPr>
              <a:t>“</a:t>
            </a:r>
            <a:endParaRPr lang="en-US" sz="1600" dirty="0">
              <a:solidFill>
                <a:srgbClr val="262626"/>
              </a:solidFill>
              <a:ea typeface="Tahoma" pitchFamily="34" charset="0"/>
              <a:cs typeface="Lucida Grande"/>
            </a:endParaRPr>
          </a:p>
          <a:p>
            <a:pPr marL="0" indent="0">
              <a:buNone/>
            </a:pPr>
            <a:r>
              <a:rPr lang="en-US" sz="1200" dirty="0">
                <a:solidFill>
                  <a:srgbClr val="262626"/>
                </a:solidFill>
                <a:ea typeface="Tahoma" pitchFamily="34" charset="0"/>
                <a:cs typeface="Lucida Grande"/>
              </a:rPr>
              <a:t>- Chris Howard, Managing </a:t>
            </a:r>
            <a:r>
              <a:rPr lang="en-US" sz="1200" dirty="0" smtClean="0">
                <a:solidFill>
                  <a:srgbClr val="262626"/>
                </a:solidFill>
                <a:ea typeface="Tahoma" pitchFamily="34" charset="0"/>
                <a:cs typeface="Lucida Grande"/>
              </a:rPr>
              <a:t>VP</a:t>
            </a:r>
            <a:endParaRPr lang="en-US" sz="1200" dirty="0">
              <a:solidFill>
                <a:srgbClr val="262626"/>
              </a:solidFill>
              <a:ea typeface="Tahoma" pitchFamily="34" charset="0"/>
              <a:cs typeface="Lucida Grande"/>
            </a:endParaRPr>
          </a:p>
        </p:txBody>
      </p:sp>
      <p:sp>
        <p:nvSpPr>
          <p:cNvPr id="4" name="Content Placeholder 3"/>
          <p:cNvSpPr>
            <a:spLocks noGrp="1"/>
          </p:cNvSpPr>
          <p:nvPr>
            <p:ph sz="half" idx="4294967295"/>
          </p:nvPr>
        </p:nvSpPr>
        <p:spPr>
          <a:xfrm>
            <a:off x="4877701" y="2033588"/>
            <a:ext cx="4026467" cy="2030412"/>
          </a:xfrm>
        </p:spPr>
        <p:txBody>
          <a:bodyPr>
            <a:noAutofit/>
          </a:bodyPr>
          <a:lstStyle/>
          <a:p>
            <a:pPr marL="0" indent="0">
              <a:buNone/>
            </a:pPr>
            <a:r>
              <a:rPr lang="en-US" sz="1600" dirty="0">
                <a:solidFill>
                  <a:srgbClr val="262626"/>
                </a:solidFill>
                <a:ea typeface="Tahoma" pitchFamily="34" charset="0"/>
                <a:cs typeface="Lucida Grande"/>
              </a:rPr>
              <a:t>"</a:t>
            </a:r>
            <a:r>
              <a:rPr lang="en-US" sz="1600" i="1" dirty="0">
                <a:solidFill>
                  <a:schemeClr val="bg2">
                    <a:lumMod val="10000"/>
                  </a:schemeClr>
                </a:solidFill>
                <a:ea typeface="Tahoma" pitchFamily="34" charset="0"/>
                <a:cs typeface="Lucida Grande"/>
              </a:rPr>
              <a:t>Hybrid is the end-state. A lot of people say ‘the end state is cloud’ I don’t buy that at all… It is about creating the </a:t>
            </a:r>
            <a:r>
              <a:rPr lang="en-US" sz="1600" b="1" i="1" dirty="0">
                <a:solidFill>
                  <a:schemeClr val="bg2">
                    <a:lumMod val="10000"/>
                  </a:schemeClr>
                </a:solidFill>
                <a:ea typeface="Tahoma" pitchFamily="34" charset="0"/>
                <a:cs typeface="Lucida Grande"/>
              </a:rPr>
              <a:t>right </a:t>
            </a:r>
            <a:r>
              <a:rPr lang="en-US" sz="1600" b="1" i="1" dirty="0">
                <a:solidFill>
                  <a:schemeClr val="tx1">
                    <a:lumMod val="50000"/>
                  </a:schemeClr>
                </a:solidFill>
                <a:ea typeface="Tahoma" pitchFamily="34" charset="0"/>
                <a:cs typeface="Lucida Grande"/>
              </a:rPr>
              <a:t>architecture to support the application</a:t>
            </a:r>
            <a:r>
              <a:rPr lang="en-US" sz="1600" i="1" dirty="0">
                <a:solidFill>
                  <a:schemeClr val="tx1">
                    <a:lumMod val="50000"/>
                  </a:schemeClr>
                </a:solidFill>
                <a:ea typeface="Tahoma" pitchFamily="34" charset="0"/>
                <a:cs typeface="Lucida Grande"/>
              </a:rPr>
              <a:t> and the evolution of the application over time</a:t>
            </a:r>
            <a:r>
              <a:rPr lang="en-US" sz="1600" dirty="0">
                <a:solidFill>
                  <a:schemeClr val="tx1">
                    <a:lumMod val="50000"/>
                  </a:schemeClr>
                </a:solidFill>
                <a:ea typeface="Tahoma" pitchFamily="34" charset="0"/>
                <a:cs typeface="Lucida Grande"/>
              </a:rPr>
              <a:t>.</a:t>
            </a:r>
            <a:r>
              <a:rPr lang="en-US" sz="1600" dirty="0" smtClean="0">
                <a:solidFill>
                  <a:schemeClr val="tx1">
                    <a:lumMod val="50000"/>
                  </a:schemeClr>
                </a:solidFill>
                <a:ea typeface="Tahoma" pitchFamily="34" charset="0"/>
                <a:cs typeface="Lucida Grande"/>
              </a:rPr>
              <a:t>”</a:t>
            </a:r>
            <a:endParaRPr lang="en-US" sz="1600" dirty="0">
              <a:solidFill>
                <a:schemeClr val="tx1">
                  <a:lumMod val="50000"/>
                </a:schemeClr>
              </a:solidFill>
              <a:ea typeface="Tahoma" pitchFamily="34" charset="0"/>
              <a:cs typeface="Lucida Grande"/>
            </a:endParaRPr>
          </a:p>
          <a:p>
            <a:pPr marL="0" indent="0">
              <a:buNone/>
            </a:pPr>
            <a:r>
              <a:rPr lang="en-US" sz="1200" dirty="0">
                <a:solidFill>
                  <a:schemeClr val="tx1">
                    <a:lumMod val="50000"/>
                  </a:schemeClr>
                </a:solidFill>
                <a:ea typeface="Tahoma" pitchFamily="34" charset="0"/>
                <a:cs typeface="Lucida Grande"/>
              </a:rPr>
              <a:t>- James Staten, VP &amp; Principal </a:t>
            </a:r>
            <a:r>
              <a:rPr lang="en-US" sz="1200" dirty="0" smtClean="0">
                <a:solidFill>
                  <a:schemeClr val="tx1">
                    <a:lumMod val="50000"/>
                  </a:schemeClr>
                </a:solidFill>
                <a:ea typeface="Tahoma" pitchFamily="34" charset="0"/>
                <a:cs typeface="Lucida Grande"/>
              </a:rPr>
              <a:t>Analyst</a:t>
            </a:r>
            <a:endParaRPr lang="en-US" sz="1200" dirty="0">
              <a:solidFill>
                <a:schemeClr val="tx1">
                  <a:lumMod val="50000"/>
                </a:schemeClr>
              </a:solidFill>
              <a:ea typeface="Tahoma" pitchFamily="34" charset="0"/>
              <a:cs typeface="Lucida Grande"/>
            </a:endParaRPr>
          </a:p>
        </p:txBody>
      </p:sp>
      <p:sp>
        <p:nvSpPr>
          <p:cNvPr id="9" name="TextBox 8"/>
          <p:cNvSpPr txBox="1"/>
          <p:nvPr/>
        </p:nvSpPr>
        <p:spPr>
          <a:xfrm>
            <a:off x="2803524" y="4365399"/>
            <a:ext cx="3436838" cy="184666"/>
          </a:xfrm>
          <a:prstGeom prst="rect">
            <a:avLst/>
          </a:prstGeom>
        </p:spPr>
        <p:txBody>
          <a:bodyPr wrap="none" lIns="0" tIns="0" rIns="0" bIns="0" rtlCol="0">
            <a:spAutoFit/>
          </a:bodyPr>
          <a:lstStyle/>
          <a:p>
            <a:r>
              <a:rPr lang="en-US" sz="600" dirty="0" smtClean="0">
                <a:solidFill>
                  <a:schemeClr val="bg2">
                    <a:lumMod val="50000"/>
                  </a:schemeClr>
                </a:solidFill>
                <a:ea typeface="Tahoma" pitchFamily="34" charset="0"/>
                <a:cs typeface="Lucida Grande"/>
              </a:rPr>
              <a:t>Gartner </a:t>
            </a:r>
            <a:r>
              <a:rPr lang="en-US" sz="600" dirty="0">
                <a:solidFill>
                  <a:schemeClr val="bg2">
                    <a:lumMod val="50000"/>
                  </a:schemeClr>
                </a:solidFill>
                <a:ea typeface="Tahoma" pitchFamily="34" charset="0"/>
                <a:cs typeface="Lucida Grande"/>
              </a:rPr>
              <a:t>Source: </a:t>
            </a:r>
            <a:r>
              <a:rPr lang="en-US" sz="600" dirty="0">
                <a:solidFill>
                  <a:schemeClr val="bg2">
                    <a:lumMod val="50000"/>
                  </a:schemeClr>
                </a:solidFill>
                <a:ea typeface="Tahoma" pitchFamily="34" charset="0"/>
                <a:cs typeface="Lucida Grande"/>
                <a:hlinkClick r:id="rId3"/>
              </a:rPr>
              <a:t>http://www.gartner.com/newsroom/id/1940715</a:t>
            </a:r>
            <a:r>
              <a:rPr lang="en-US" sz="600" dirty="0">
                <a:solidFill>
                  <a:schemeClr val="bg2">
                    <a:lumMod val="50000"/>
                  </a:schemeClr>
                </a:solidFill>
                <a:ea typeface="Tahoma" pitchFamily="34" charset="0"/>
                <a:cs typeface="Lucida Grande"/>
              </a:rPr>
              <a:t> </a:t>
            </a:r>
            <a:endParaRPr lang="en-US" sz="600" dirty="0" smtClean="0">
              <a:solidFill>
                <a:schemeClr val="bg2">
                  <a:lumMod val="50000"/>
                </a:schemeClr>
              </a:solidFill>
              <a:ea typeface="Tahoma" pitchFamily="34" charset="0"/>
              <a:cs typeface="Lucida Grande"/>
            </a:endParaRPr>
          </a:p>
          <a:p>
            <a:r>
              <a:rPr lang="en-US" sz="600" dirty="0" smtClean="0">
                <a:solidFill>
                  <a:schemeClr val="bg2">
                    <a:lumMod val="50000"/>
                  </a:schemeClr>
                </a:solidFill>
                <a:ea typeface="Tahoma" pitchFamily="34" charset="0"/>
                <a:cs typeface="Lucida Grande"/>
              </a:rPr>
              <a:t>Forrester </a:t>
            </a:r>
            <a:r>
              <a:rPr lang="en-US" sz="600" dirty="0" err="1" smtClean="0">
                <a:solidFill>
                  <a:schemeClr val="bg2">
                    <a:lumMod val="50000"/>
                  </a:schemeClr>
                </a:solidFill>
                <a:ea typeface="Tahoma" pitchFamily="34" charset="0"/>
                <a:cs typeface="Lucida Grande"/>
              </a:rPr>
              <a:t>Source:</a:t>
            </a:r>
            <a:r>
              <a:rPr lang="en-US" sz="600" dirty="0" err="1" smtClean="0">
                <a:solidFill>
                  <a:schemeClr val="bg2">
                    <a:lumMod val="50000"/>
                  </a:schemeClr>
                </a:solidFill>
                <a:ea typeface="Tahoma" pitchFamily="34" charset="0"/>
                <a:cs typeface="Lucida Grande"/>
                <a:hlinkClick r:id="rId4"/>
              </a:rPr>
              <a:t>http</a:t>
            </a:r>
            <a:r>
              <a:rPr lang="en-US" sz="600" dirty="0">
                <a:solidFill>
                  <a:schemeClr val="bg2">
                    <a:lumMod val="50000"/>
                  </a:schemeClr>
                </a:solidFill>
                <a:ea typeface="Tahoma" pitchFamily="34" charset="0"/>
                <a:cs typeface="Lucida Grande"/>
                <a:hlinkClick r:id="rId4"/>
              </a:rPr>
              <a:t>://www.rackspace.com/blog/why-hybrid-cloud-is-a-must-have-for-the-enterprise/</a:t>
            </a:r>
            <a:r>
              <a:rPr lang="en-US" sz="600" dirty="0">
                <a:solidFill>
                  <a:schemeClr val="bg2">
                    <a:lumMod val="50000"/>
                  </a:schemeClr>
                </a:solidFill>
                <a:ea typeface="Tahoma" pitchFamily="34" charset="0"/>
                <a:cs typeface="Lucida Grande"/>
              </a:rPr>
              <a:t> </a:t>
            </a:r>
          </a:p>
        </p:txBody>
      </p:sp>
      <p:pic>
        <p:nvPicPr>
          <p:cNvPr id="10"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58354" y="1467530"/>
            <a:ext cx="1537533" cy="35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81842" y="1339347"/>
            <a:ext cx="192882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6638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6"/>
          <p:cNvSpPr>
            <a:spLocks noGrp="1"/>
          </p:cNvSpPr>
          <p:nvPr>
            <p:ph idx="1"/>
          </p:nvPr>
        </p:nvSpPr>
        <p:spPr>
          <a:xfrm>
            <a:off x="457200" y="1470367"/>
            <a:ext cx="8226854" cy="3024404"/>
          </a:xfrm>
        </p:spPr>
        <p:txBody>
          <a:bodyPr>
            <a:normAutofit/>
          </a:bodyPr>
          <a:lstStyle/>
          <a:p>
            <a:pPr marL="36576" indent="0" algn="l">
              <a:buNone/>
            </a:pPr>
            <a:r>
              <a:rPr lang="en-GB" sz="1200" dirty="0">
                <a:solidFill>
                  <a:schemeClr val="accent2">
                    <a:lumMod val="75000"/>
                  </a:schemeClr>
                </a:solidFill>
              </a:rPr>
              <a:t>This presentation outlines general information regarding our services and is for informational purposes only; all statements and information are provided “AS IS” and are presented without warranty of any kind, express or implied. Our product/services offerings are subject to change without notice. </a:t>
            </a:r>
          </a:p>
          <a:p>
            <a:pPr marL="36576" indent="0" algn="l">
              <a:buNone/>
            </a:pPr>
            <a:endParaRPr lang="en-GB" sz="1200" dirty="0" smtClean="0">
              <a:solidFill>
                <a:schemeClr val="accent2">
                  <a:lumMod val="75000"/>
                </a:schemeClr>
              </a:solidFill>
            </a:endParaRPr>
          </a:p>
          <a:p>
            <a:pPr marL="36576" indent="0" algn="l">
              <a:buNone/>
            </a:pPr>
            <a:r>
              <a:rPr lang="en-GB" sz="1200" dirty="0" smtClean="0">
                <a:solidFill>
                  <a:schemeClr val="accent2">
                    <a:lumMod val="75000"/>
                  </a:schemeClr>
                </a:solidFill>
              </a:rPr>
              <a:t>Trademarks </a:t>
            </a:r>
            <a:endParaRPr lang="en-GB" sz="1200" dirty="0">
              <a:solidFill>
                <a:schemeClr val="accent2">
                  <a:lumMod val="75000"/>
                </a:schemeClr>
              </a:solidFill>
            </a:endParaRPr>
          </a:p>
          <a:p>
            <a:pPr marL="36576" indent="0" algn="l">
              <a:buNone/>
            </a:pPr>
            <a:r>
              <a:rPr lang="en-GB" sz="1200" dirty="0">
                <a:solidFill>
                  <a:schemeClr val="accent2">
                    <a:lumMod val="75000"/>
                  </a:schemeClr>
                </a:solidFill>
              </a:rPr>
              <a:t>Rackspace, Fanatical Support, and RackConnect are service marks of Rackspace US, Inc. registered in the United States and other countries. OpenStack is a trademark of OpenStack Foundation. Other trademarks and trade names appearing in this presentation are the property of their respective holders. We do not intend our use or display of other companies’ trade names, trademarks, or service marks to imply a relationship with, or endorsement or sponsorship of us by, these other companies</a:t>
            </a:r>
            <a:r>
              <a:rPr lang="en-GB" sz="1200" dirty="0" smtClean="0">
                <a:solidFill>
                  <a:schemeClr val="accent2">
                    <a:lumMod val="75000"/>
                  </a:schemeClr>
                </a:solidFill>
              </a:rPr>
              <a:t>.</a:t>
            </a:r>
            <a:endParaRPr lang="en-GB" sz="1200" dirty="0">
              <a:solidFill>
                <a:schemeClr val="accent2">
                  <a:lumMod val="75000"/>
                </a:schemeClr>
              </a:solidFill>
            </a:endParaRPr>
          </a:p>
        </p:txBody>
      </p:sp>
      <p:sp>
        <p:nvSpPr>
          <p:cNvPr id="2" name="Title 1"/>
          <p:cNvSpPr>
            <a:spLocks noGrp="1"/>
          </p:cNvSpPr>
          <p:nvPr>
            <p:ph type="title"/>
          </p:nvPr>
        </p:nvSpPr>
        <p:spPr/>
        <p:txBody>
          <a:bodyPr/>
          <a:lstStyle/>
          <a:p>
            <a:r>
              <a:rPr lang="en-US" dirty="0" smtClean="0"/>
              <a:t>Legal Disclaimers</a:t>
            </a:r>
            <a:endParaRPr lang="en-US" dirty="0"/>
          </a:p>
        </p:txBody>
      </p:sp>
    </p:spTree>
    <p:extLst>
      <p:ext uri="{BB962C8B-B14F-4D97-AF65-F5344CB8AC3E}">
        <p14:creationId xmlns:p14="http://schemas.microsoft.com/office/powerpoint/2010/main" val="13585721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can you do?</a:t>
            </a:r>
            <a:endParaRPr lang="en-US" dirty="0"/>
          </a:p>
        </p:txBody>
      </p:sp>
      <p:sp>
        <p:nvSpPr>
          <p:cNvPr id="3" name="Content Placeholder 2"/>
          <p:cNvSpPr>
            <a:spLocks noGrp="1"/>
          </p:cNvSpPr>
          <p:nvPr>
            <p:ph idx="1"/>
          </p:nvPr>
        </p:nvSpPr>
        <p:spPr/>
        <p:txBody>
          <a:bodyPr/>
          <a:lstStyle/>
          <a:p>
            <a:pPr marL="550926" indent="-514350">
              <a:buFont typeface="+mj-lt"/>
              <a:buAutoNum type="arabicPeriod"/>
            </a:pPr>
            <a:r>
              <a:rPr lang="en-US" sz="2800" dirty="0" smtClean="0"/>
              <a:t>Get involved in the discussion</a:t>
            </a:r>
          </a:p>
          <a:p>
            <a:pPr marL="904875" lvl="1" indent="-277813"/>
            <a:r>
              <a:rPr lang="en-US" sz="2400" dirty="0" smtClean="0"/>
              <a:t>Happening around Keystone at the moment</a:t>
            </a:r>
          </a:p>
          <a:p>
            <a:pPr marL="904875" lvl="1" indent="-277813"/>
            <a:r>
              <a:rPr lang="en-US" sz="2400" dirty="0" smtClean="0"/>
              <a:t>More will follow with Glance</a:t>
            </a:r>
          </a:p>
          <a:p>
            <a:pPr marL="550926" indent="-514350">
              <a:buFont typeface="+mj-lt"/>
              <a:buAutoNum type="arabicPeriod"/>
            </a:pPr>
            <a:r>
              <a:rPr lang="en-US" sz="2800" dirty="0" smtClean="0"/>
              <a:t>Attend the design meetings this week for Keystone and Glance</a:t>
            </a:r>
          </a:p>
          <a:p>
            <a:pPr marL="36576" indent="0">
              <a:buNone/>
            </a:pPr>
            <a:endParaRPr lang="en-US" dirty="0"/>
          </a:p>
        </p:txBody>
      </p:sp>
    </p:spTree>
    <p:extLst>
      <p:ext uri="{BB962C8B-B14F-4D97-AF65-F5344CB8AC3E}">
        <p14:creationId xmlns:p14="http://schemas.microsoft.com/office/powerpoint/2010/main" val="9672984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rn.ch\dfs\Users\m\mlejeune\Desktop\AS SCREENSHOTS - For PPT\2_No_text.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9144000" cy="4629726"/>
          </a:xfrm>
          <a:prstGeom prst="rect">
            <a:avLst/>
          </a:prstGeom>
          <a:noFill/>
          <a:extLst>
            <a:ext uri="{909E8E84-426E-40dd-AFC4-6F175D3DCCD1}">
              <a14:hiddenFill xmlns:a14="http://schemas.microsoft.com/office/drawing/2010/main">
                <a:solidFill>
                  <a:srgbClr val="FFFFFF"/>
                </a:solidFill>
              </a14:hiddenFill>
            </a:ext>
          </a:extLst>
        </p:spPr>
      </p:pic>
      <p:sp>
        <p:nvSpPr>
          <p:cNvPr id="58370" name="Title 4"/>
          <p:cNvSpPr>
            <a:spLocks noGrp="1"/>
          </p:cNvSpPr>
          <p:nvPr>
            <p:ph type="title"/>
          </p:nvPr>
        </p:nvSpPr>
        <p:spPr>
          <a:xfrm>
            <a:off x="768928" y="1765012"/>
            <a:ext cx="7470775" cy="857250"/>
          </a:xfrm>
        </p:spPr>
        <p:txBody>
          <a:bodyPr>
            <a:noAutofit/>
          </a:bodyPr>
          <a:lstStyle/>
          <a:p>
            <a:pPr algn="ctr" eaLnBrk="1" hangingPunct="1"/>
            <a:r>
              <a:rPr lang="en-US" sz="6000" b="1" dirty="0" smtClean="0">
                <a:solidFill>
                  <a:schemeClr val="bg1"/>
                </a:solidFill>
              </a:rPr>
              <a:t>Questions ?</a:t>
            </a:r>
            <a:endParaRPr lang="en-GB" sz="6000" b="1" dirty="0" smtClean="0">
              <a:solidFill>
                <a:schemeClr val="bg1"/>
              </a:solidFill>
            </a:endParaRPr>
          </a:p>
        </p:txBody>
      </p:sp>
    </p:spTree>
    <p:extLst>
      <p:ext uri="{BB962C8B-B14F-4D97-AF65-F5344CB8AC3E}">
        <p14:creationId xmlns:p14="http://schemas.microsoft.com/office/powerpoint/2010/main" val="14940891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961438" y="4738688"/>
            <a:ext cx="182562" cy="88900"/>
          </a:xfrm>
        </p:spPr>
        <p:txBody>
          <a:bodyPr/>
          <a:lstStyle/>
          <a:p>
            <a:fld id="{F7B308D7-9E65-0248-B131-BDA2090177FC}" type="slidenum">
              <a:rPr lang="en-US" smtClean="0"/>
              <a:pPr/>
              <a:t>32</a:t>
            </a:fld>
            <a:endParaRPr lang="en-US"/>
          </a:p>
        </p:txBody>
      </p:sp>
      <p:pic>
        <p:nvPicPr>
          <p:cNvPr id="8" name="Picture 7" descr="thankyou-white.png"/>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2354350" y="833240"/>
            <a:ext cx="4208984" cy="480028"/>
          </a:xfrm>
          <a:prstGeom prst="rect">
            <a:avLst/>
          </a:prstGeom>
        </p:spPr>
      </p:pic>
      <p:sp>
        <p:nvSpPr>
          <p:cNvPr id="11" name="TextBox 10"/>
          <p:cNvSpPr txBox="1"/>
          <p:nvPr/>
        </p:nvSpPr>
        <p:spPr>
          <a:xfrm>
            <a:off x="371475" y="4808165"/>
            <a:ext cx="8132445" cy="76944"/>
          </a:xfrm>
          <a:prstGeom prst="rect">
            <a:avLst/>
          </a:prstGeom>
          <a:noFill/>
        </p:spPr>
        <p:txBody>
          <a:bodyPr wrap="square" lIns="0" tIns="0" rIns="0" bIns="0" rtlCol="0">
            <a:spAutoFit/>
          </a:bodyPr>
          <a:lstStyle/>
          <a:p>
            <a:pPr algn="ctr">
              <a:lnSpc>
                <a:spcPts val="600"/>
              </a:lnSpc>
            </a:pPr>
            <a:r>
              <a:rPr lang="en-US" sz="500" b="1" i="0" kern="100" cap="none" spc="20" baseline="0" dirty="0" smtClean="0">
                <a:latin typeface="+mn-lt"/>
                <a:cs typeface="Helvetica"/>
              </a:rPr>
              <a:t>RACKSPACE</a:t>
            </a:r>
            <a:r>
              <a:rPr lang="en-US" sz="500" b="0" i="0" kern="100" cap="none" spc="20" baseline="0" dirty="0" smtClean="0">
                <a:latin typeface="+mn-lt"/>
                <a:cs typeface="Helvetica"/>
              </a:rPr>
              <a:t>®</a:t>
            </a:r>
            <a:r>
              <a:rPr lang="en-US" sz="500" b="1" i="0" kern="100" cap="none" spc="20" baseline="0" dirty="0" smtClean="0">
                <a:latin typeface="+mn-lt"/>
                <a:cs typeface="Helvetica"/>
              </a:rPr>
              <a:t> HOSTING</a:t>
            </a:r>
            <a:r>
              <a:rPr lang="en-US" sz="500" b="0" i="0" kern="100" cap="none" spc="20" baseline="0" dirty="0" smtClean="0">
                <a:latin typeface="+mn-lt"/>
                <a:cs typeface="Helvetica"/>
              </a:rPr>
              <a:t>    |    © RACKSPACE US, INC.    |    RACKSPACE® AND FANATICAL SUPPORT® ARE SERVICE MARKS OF RACKSPACE US, INC. REGISTERED IN THE UNITED STATES AND OTHER COUNTRIES.</a:t>
            </a:r>
            <a:endParaRPr lang="en-US" sz="500" b="1" i="0" kern="100" cap="none" spc="20" baseline="0" dirty="0">
              <a:latin typeface="+mn-lt"/>
              <a:cs typeface="Helvetica"/>
            </a:endParaRPr>
          </a:p>
        </p:txBody>
      </p:sp>
      <p:pic>
        <p:nvPicPr>
          <p:cNvPr id="7" name="Picture 6" descr="Rackspace_Cloud_Company_Logo_rev.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6946" y="2244284"/>
            <a:ext cx="3270524" cy="892955"/>
          </a:xfrm>
          <a:prstGeom prst="rect">
            <a:avLst/>
          </a:prstGeom>
        </p:spPr>
      </p:pic>
      <p:sp>
        <p:nvSpPr>
          <p:cNvPr id="9" name="TextBox 8"/>
          <p:cNvSpPr txBox="1"/>
          <p:nvPr/>
        </p:nvSpPr>
        <p:spPr>
          <a:xfrm>
            <a:off x="1092200" y="4419370"/>
            <a:ext cx="6959600" cy="294440"/>
          </a:xfrm>
          <a:prstGeom prst="rect">
            <a:avLst/>
          </a:prstGeom>
          <a:noFill/>
        </p:spPr>
        <p:txBody>
          <a:bodyPr wrap="square" lIns="0" tIns="0" rIns="0" bIns="0" rtlCol="0">
            <a:spAutoFit/>
          </a:bodyPr>
          <a:lstStyle/>
          <a:p>
            <a:pPr algn="ctr">
              <a:lnSpc>
                <a:spcPct val="110000"/>
              </a:lnSpc>
              <a:spcAft>
                <a:spcPts val="200"/>
              </a:spcAft>
            </a:pPr>
            <a:r>
              <a:rPr lang="en-US" sz="800" kern="400" spc="20" baseline="0" dirty="0" smtClean="0">
                <a:latin typeface="+mj-lt"/>
                <a:cs typeface="Helvetica"/>
              </a:rPr>
              <a:t>RACKSPACE® HOSTING     |     </a:t>
            </a:r>
            <a:r>
              <a:rPr lang="en-GB" sz="800" kern="400" spc="20" dirty="0">
                <a:latin typeface="+mj-lt"/>
                <a:cs typeface="Helvetica"/>
              </a:rPr>
              <a:t>9/F, Cambridge House, </a:t>
            </a:r>
            <a:r>
              <a:rPr lang="en-GB" sz="800" kern="400" spc="20" dirty="0" err="1">
                <a:latin typeface="+mj-lt"/>
                <a:cs typeface="Helvetica"/>
              </a:rPr>
              <a:t>Taikoo</a:t>
            </a:r>
            <a:r>
              <a:rPr lang="en-GB" sz="800" kern="400" spc="20" dirty="0">
                <a:latin typeface="+mj-lt"/>
                <a:cs typeface="Helvetica"/>
              </a:rPr>
              <a:t> Place, 979 King’s Road</a:t>
            </a:r>
            <a:r>
              <a:rPr lang="en-US" sz="800" kern="400" spc="20" baseline="0" dirty="0" smtClean="0">
                <a:latin typeface="+mj-lt"/>
                <a:cs typeface="Helvetica"/>
              </a:rPr>
              <a:t>     |     </a:t>
            </a:r>
            <a:r>
              <a:rPr lang="en-US" sz="800" kern="400" spc="20" dirty="0">
                <a:latin typeface="+mj-lt"/>
                <a:cs typeface="Helvetica"/>
              </a:rPr>
              <a:t>Quarry Bay, Hong Kong</a:t>
            </a:r>
            <a:endParaRPr lang="en-US" sz="800" kern="400" spc="20" baseline="0" dirty="0" smtClean="0">
              <a:latin typeface="+mj-lt"/>
              <a:cs typeface="Helvetica"/>
            </a:endParaRPr>
          </a:p>
          <a:p>
            <a:pPr algn="ctr">
              <a:lnSpc>
                <a:spcPct val="110000"/>
              </a:lnSpc>
              <a:spcAft>
                <a:spcPts val="200"/>
              </a:spcAft>
            </a:pPr>
            <a:r>
              <a:rPr lang="en-US" sz="800" kern="400" spc="20" dirty="0">
                <a:latin typeface="+mj-lt"/>
                <a:cs typeface="Helvetica"/>
              </a:rPr>
              <a:t>Sales: +852 3752 6465     </a:t>
            </a:r>
            <a:r>
              <a:rPr lang="en-US" sz="800" kern="400" spc="20" baseline="0" dirty="0" smtClean="0">
                <a:latin typeface="+mj-lt"/>
                <a:cs typeface="Helvetica"/>
              </a:rPr>
              <a:t>|     </a:t>
            </a:r>
            <a:r>
              <a:rPr lang="en-US" sz="800" kern="400" spc="20" dirty="0">
                <a:latin typeface="+mj-lt"/>
                <a:cs typeface="Helvetica"/>
              </a:rPr>
              <a:t>Support +852 3752 6464     </a:t>
            </a:r>
            <a:r>
              <a:rPr lang="en-US" sz="800" kern="400" spc="20" baseline="0" dirty="0" smtClean="0">
                <a:latin typeface="+mj-lt"/>
                <a:cs typeface="Helvetica"/>
              </a:rPr>
              <a:t>|     </a:t>
            </a:r>
            <a:r>
              <a:rPr lang="en-US" sz="800" kern="400" spc="20" dirty="0">
                <a:latin typeface="+mj-lt"/>
                <a:cs typeface="Helvetica"/>
              </a:rPr>
              <a:t>www.rackspace.com.hk</a:t>
            </a:r>
            <a:endParaRPr lang="en-US" sz="800" kern="400" spc="20" baseline="0" dirty="0" smtClean="0">
              <a:latin typeface="+mj-lt"/>
              <a:cs typeface="Helvetica"/>
            </a:endParaRPr>
          </a:p>
        </p:txBody>
      </p:sp>
      <p:pic>
        <p:nvPicPr>
          <p:cNvPr id="12" name="Picture 11" descr="Logooutlinewww.ai"/>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6878" y="1780789"/>
            <a:ext cx="1498807" cy="2250858"/>
          </a:xfrm>
          <a:prstGeom prst="rect">
            <a:avLst/>
          </a:prstGeom>
        </p:spPr>
      </p:pic>
    </p:spTree>
    <p:extLst>
      <p:ext uri="{BB962C8B-B14F-4D97-AF65-F5344CB8AC3E}">
        <p14:creationId xmlns:p14="http://schemas.microsoft.com/office/powerpoint/2010/main" val="14247829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ppy clien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2602" y="602942"/>
            <a:ext cx="5875849" cy="4406887"/>
          </a:xfrm>
          <a:prstGeom prst="rect">
            <a:avLst/>
          </a:prstGeom>
        </p:spPr>
      </p:pic>
      <p:sp>
        <p:nvSpPr>
          <p:cNvPr id="7" name="Title 6"/>
          <p:cNvSpPr>
            <a:spLocks noGrp="1"/>
          </p:cNvSpPr>
          <p:nvPr>
            <p:ph type="title"/>
          </p:nvPr>
        </p:nvSpPr>
        <p:spPr/>
        <p:txBody>
          <a:bodyPr>
            <a:noAutofit/>
          </a:bodyPr>
          <a:lstStyle/>
          <a:p>
            <a:r>
              <a:rPr lang="en-US" sz="3200" dirty="0" smtClean="0"/>
              <a:t>Federation: Cloud to </a:t>
            </a:r>
            <a:r>
              <a:rPr lang="en-US" sz="3200" dirty="0" smtClean="0"/>
              <a:t>cloud identity </a:t>
            </a:r>
            <a:r>
              <a:rPr lang="en-US" sz="3200" dirty="0" smtClean="0"/>
              <a:t>federation with minimal client changes</a:t>
            </a:r>
            <a:endParaRPr lang="en-US" sz="3200" dirty="0"/>
          </a:p>
        </p:txBody>
      </p:sp>
    </p:spTree>
    <p:extLst>
      <p:ext uri="{BB962C8B-B14F-4D97-AF65-F5344CB8AC3E}">
        <p14:creationId xmlns:p14="http://schemas.microsoft.com/office/powerpoint/2010/main" val="289506700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3775" y="38100"/>
            <a:ext cx="6980238"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79856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p:cNvSpPr>
            <a:spLocks noGrp="1"/>
          </p:cNvSpPr>
          <p:nvPr>
            <p:ph type="title"/>
          </p:nvPr>
        </p:nvSpPr>
        <p:spPr/>
        <p:txBody>
          <a:bodyPr/>
          <a:lstStyle/>
          <a:p>
            <a:r>
              <a:rPr lang="en-US" dirty="0" smtClean="0"/>
              <a:t>Who is Rackspace?</a:t>
            </a:r>
            <a:endParaRPr lang="en-US" dirty="0"/>
          </a:p>
        </p:txBody>
      </p:sp>
      <p:pic>
        <p:nvPicPr>
          <p:cNvPr id="70" name="Picture 6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306298" y="991384"/>
            <a:ext cx="6699206" cy="3353353"/>
          </a:xfrm>
          <a:prstGeom prst="rect">
            <a:avLst/>
          </a:prstGeom>
        </p:spPr>
      </p:pic>
    </p:spTree>
    <p:extLst>
      <p:ext uri="{BB962C8B-B14F-4D97-AF65-F5344CB8AC3E}">
        <p14:creationId xmlns:p14="http://schemas.microsoft.com/office/powerpoint/2010/main" val="44908842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21206" y="296869"/>
            <a:ext cx="6816013" cy="4314976"/>
          </a:xfrm>
          <a:prstGeom prst="rect">
            <a:avLst/>
          </a:prstGeom>
        </p:spPr>
      </p:pic>
      <p:sp>
        <p:nvSpPr>
          <p:cNvPr id="2" name="Title 1"/>
          <p:cNvSpPr>
            <a:spLocks noGrp="1"/>
          </p:cNvSpPr>
          <p:nvPr>
            <p:ph type="title"/>
          </p:nvPr>
        </p:nvSpPr>
        <p:spPr/>
        <p:txBody>
          <a:bodyPr/>
          <a:lstStyle/>
          <a:p>
            <a:r>
              <a:rPr lang="en-US" sz="4000" dirty="0" smtClean="0"/>
              <a:t>Where</a:t>
            </a:r>
            <a:r>
              <a:rPr lang="en-US" dirty="0" smtClean="0"/>
              <a:t> is Rackspace?</a:t>
            </a:r>
            <a:endParaRPr lang="en-US" dirty="0"/>
          </a:p>
        </p:txBody>
      </p:sp>
    </p:spTree>
    <p:extLst>
      <p:ext uri="{BB962C8B-B14F-4D97-AF65-F5344CB8AC3E}">
        <p14:creationId xmlns:p14="http://schemas.microsoft.com/office/powerpoint/2010/main" val="7093689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Grp="1" noChangeArrowheads="1"/>
          </p:cNvSpPr>
          <p:nvPr>
            <p:ph type="title"/>
          </p:nvPr>
        </p:nvSpPr>
        <p:spPr>
          <a:ln/>
        </p:spPr>
        <p:txBody>
          <a:bodyPr>
            <a:noAutofit/>
          </a:bodyPr>
          <a:lstStyle/>
          <a:p>
            <a:r>
              <a:rPr lang="en-US" sz="3200" dirty="0" smtClean="0"/>
              <a:t>Rackspace and </a:t>
            </a:r>
            <a:r>
              <a:rPr lang="en-US" sz="3200" dirty="0" err="1" smtClean="0"/>
              <a:t>OpenStack</a:t>
            </a:r>
            <a:r>
              <a:rPr lang="en-US" sz="3200" dirty="0" smtClean="0"/>
              <a:t> by the Numbers</a:t>
            </a:r>
            <a:endParaRPr lang="en-US" sz="3200" dirty="0"/>
          </a:p>
        </p:txBody>
      </p:sp>
      <p:sp>
        <p:nvSpPr>
          <p:cNvPr id="52232" name="Rectangle 8"/>
          <p:cNvSpPr>
            <a:spLocks/>
          </p:cNvSpPr>
          <p:nvPr/>
        </p:nvSpPr>
        <p:spPr bwMode="auto">
          <a:xfrm>
            <a:off x="697622" y="1254785"/>
            <a:ext cx="3395597" cy="8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6000" dirty="0" smtClean="0">
                <a:latin typeface="Arial Black" charset="0"/>
                <a:ea typeface="Arial Black" charset="0"/>
                <a:cs typeface="Arial Black" charset="0"/>
                <a:sym typeface="Arial Black" charset="0"/>
              </a:rPr>
              <a:t>2,800</a:t>
            </a:r>
            <a:r>
              <a:rPr lang="en-US" sz="6000" dirty="0">
                <a:latin typeface="Arial Black" charset="0"/>
                <a:ea typeface="Arial Black" charset="0"/>
                <a:cs typeface="Arial Black" charset="0"/>
                <a:sym typeface="Arial Black" charset="0"/>
              </a:rPr>
              <a:t>+</a:t>
            </a:r>
          </a:p>
        </p:txBody>
      </p:sp>
      <p:sp>
        <p:nvSpPr>
          <p:cNvPr id="52233" name="Rectangle 9"/>
          <p:cNvSpPr>
            <a:spLocks/>
          </p:cNvSpPr>
          <p:nvPr/>
        </p:nvSpPr>
        <p:spPr bwMode="auto">
          <a:xfrm>
            <a:off x="697619" y="2161544"/>
            <a:ext cx="2726588" cy="43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p>
            <a:pPr>
              <a:buClr>
                <a:srgbClr val="FFFFFF"/>
              </a:buClr>
              <a:buSzPct val="100000"/>
            </a:pPr>
            <a:r>
              <a:rPr lang="en-US" dirty="0">
                <a:latin typeface="Arial Black" charset="0"/>
                <a:ea typeface="Arial Black" charset="0"/>
                <a:cs typeface="Arial Black" charset="0"/>
                <a:sym typeface="Arial Black" charset="0"/>
              </a:rPr>
              <a:t>PRODUCT </a:t>
            </a:r>
            <a:r>
              <a:rPr lang="en-US" dirty="0" smtClean="0">
                <a:latin typeface="Arial Black" charset="0"/>
                <a:ea typeface="Arial Black" charset="0"/>
                <a:cs typeface="Arial Black" charset="0"/>
                <a:sym typeface="Arial Black" charset="0"/>
              </a:rPr>
              <a:t>UPDATES </a:t>
            </a:r>
          </a:p>
          <a:p>
            <a:pPr>
              <a:buClr>
                <a:srgbClr val="FFFFFF"/>
              </a:buClr>
              <a:buSzPct val="100000"/>
            </a:pPr>
            <a:r>
              <a:rPr lang="en-US" dirty="0" smtClean="0">
                <a:latin typeface="Arial Black" charset="0"/>
                <a:ea typeface="Arial Black" charset="0"/>
                <a:cs typeface="Arial Black" charset="0"/>
                <a:sym typeface="Arial Black" charset="0"/>
              </a:rPr>
              <a:t>SINCE LAUNCH</a:t>
            </a:r>
            <a:endParaRPr lang="en-US" dirty="0">
              <a:latin typeface="Arial Black" charset="0"/>
              <a:ea typeface="Arial Black" charset="0"/>
              <a:cs typeface="Arial Black" charset="0"/>
              <a:sym typeface="Arial Black" charset="0"/>
            </a:endParaRPr>
          </a:p>
        </p:txBody>
      </p:sp>
      <p:sp>
        <p:nvSpPr>
          <p:cNvPr id="2" name="Rectangle 1"/>
          <p:cNvSpPr/>
          <p:nvPr/>
        </p:nvSpPr>
        <p:spPr>
          <a:xfrm>
            <a:off x="624731" y="1134019"/>
            <a:ext cx="948498" cy="369332"/>
          </a:xfrm>
          <a:prstGeom prst="rect">
            <a:avLst/>
          </a:prstGeom>
        </p:spPr>
        <p:txBody>
          <a:bodyPr wrap="square">
            <a:spAutoFit/>
          </a:bodyPr>
          <a:lstStyle/>
          <a:p>
            <a:r>
              <a:rPr lang="en-US" dirty="0" smtClean="0">
                <a:latin typeface="Arial Bold" charset="0"/>
                <a:cs typeface="Arial Bold" charset="0"/>
                <a:sym typeface="Arial Bold" charset="0"/>
              </a:rPr>
              <a:t>CI/CD</a:t>
            </a:r>
            <a:endParaRPr lang="en-US" dirty="0">
              <a:latin typeface="Arial Bold" charset="0"/>
              <a:ea typeface="ヒラギノ角ゴ ProN W6" charset="0"/>
              <a:cs typeface="ヒラギノ角ゴ ProN W6" charset="0"/>
              <a:sym typeface="Arial Bold" charset="0"/>
            </a:endParaRPr>
          </a:p>
        </p:txBody>
      </p:sp>
      <p:sp>
        <p:nvSpPr>
          <p:cNvPr id="9" name="Rectangle 7"/>
          <p:cNvSpPr>
            <a:spLocks/>
          </p:cNvSpPr>
          <p:nvPr/>
        </p:nvSpPr>
        <p:spPr bwMode="auto">
          <a:xfrm>
            <a:off x="4576069" y="1275412"/>
            <a:ext cx="3421169" cy="85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6000" dirty="0" smtClean="0">
                <a:latin typeface="Arial Black" charset="0"/>
                <a:ea typeface="Arial Black" charset="0"/>
                <a:cs typeface="Arial Black" charset="0"/>
                <a:sym typeface="Arial Black" charset="0"/>
              </a:rPr>
              <a:t>1.081B</a:t>
            </a:r>
            <a:endParaRPr lang="en-US" sz="9800" dirty="0">
              <a:latin typeface="Arial Black" charset="0"/>
              <a:ea typeface="Arial Black" charset="0"/>
              <a:cs typeface="Arial Black" charset="0"/>
              <a:sym typeface="Arial Black" charset="0"/>
            </a:endParaRPr>
          </a:p>
        </p:txBody>
      </p:sp>
      <p:sp>
        <p:nvSpPr>
          <p:cNvPr id="10" name="Rectangle 8"/>
          <p:cNvSpPr>
            <a:spLocks/>
          </p:cNvSpPr>
          <p:nvPr/>
        </p:nvSpPr>
        <p:spPr bwMode="auto">
          <a:xfrm>
            <a:off x="4691256" y="2102403"/>
            <a:ext cx="4103080" cy="42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p>
            <a:pPr lvl="0">
              <a:buClr>
                <a:srgbClr val="FFFFFF"/>
              </a:buClr>
              <a:buSzPct val="100000"/>
            </a:pPr>
            <a:r>
              <a:rPr lang="en-US" dirty="0" smtClean="0">
                <a:latin typeface="Arial Black" charset="0"/>
                <a:ea typeface="Arial Black" charset="0"/>
                <a:cs typeface="Arial Black" charset="0"/>
                <a:sym typeface="Arial Black" charset="0"/>
              </a:rPr>
              <a:t>API CALLS ON CLOUD SERVERS </a:t>
            </a:r>
          </a:p>
          <a:p>
            <a:pPr lvl="0">
              <a:buClr>
                <a:srgbClr val="FFFFFF"/>
              </a:buClr>
              <a:buSzPct val="100000"/>
            </a:pPr>
            <a:r>
              <a:rPr lang="en-US" dirty="0" smtClean="0">
                <a:latin typeface="Arial Black" charset="0"/>
                <a:ea typeface="Arial Black" charset="0"/>
                <a:cs typeface="Arial Black" charset="0"/>
                <a:sym typeface="Arial Black" charset="0"/>
              </a:rPr>
              <a:t>SINCE LAUNCH</a:t>
            </a:r>
          </a:p>
          <a:p>
            <a:pPr marL="241093" indent="-241093">
              <a:spcBef>
                <a:spcPts val="378"/>
              </a:spcBef>
              <a:buClr>
                <a:srgbClr val="FFFFFF"/>
              </a:buClr>
              <a:buSzPct val="100000"/>
              <a:buFont typeface="Arial" charset="0"/>
              <a:buChar char="–"/>
            </a:pPr>
            <a:endParaRPr lang="en-US" sz="1500" dirty="0">
              <a:latin typeface="Arial" charset="0"/>
              <a:cs typeface="Arial" charset="0"/>
              <a:sym typeface="Arial" charset="0"/>
            </a:endParaRPr>
          </a:p>
        </p:txBody>
      </p:sp>
      <p:sp>
        <p:nvSpPr>
          <p:cNvPr id="11" name="Rectangle 8"/>
          <p:cNvSpPr>
            <a:spLocks/>
          </p:cNvSpPr>
          <p:nvPr/>
        </p:nvSpPr>
        <p:spPr bwMode="auto">
          <a:xfrm>
            <a:off x="678779" y="3079250"/>
            <a:ext cx="3550363" cy="83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6000" dirty="0" smtClean="0">
                <a:latin typeface="Arial Black" charset="0"/>
                <a:ea typeface="Arial Black" charset="0"/>
                <a:cs typeface="Arial Black" charset="0"/>
                <a:sym typeface="Arial Black" charset="0"/>
              </a:rPr>
              <a:t>32,200+</a:t>
            </a:r>
            <a:endParaRPr lang="en-US" sz="6000" dirty="0">
              <a:latin typeface="Arial Black" charset="0"/>
              <a:ea typeface="Arial Black" charset="0"/>
              <a:cs typeface="Arial Black" charset="0"/>
              <a:sym typeface="Arial Black" charset="0"/>
            </a:endParaRPr>
          </a:p>
        </p:txBody>
      </p:sp>
      <p:sp>
        <p:nvSpPr>
          <p:cNvPr id="14" name="Rectangle 13"/>
          <p:cNvSpPr/>
          <p:nvPr/>
        </p:nvSpPr>
        <p:spPr>
          <a:xfrm>
            <a:off x="640851" y="3825770"/>
            <a:ext cx="2831462" cy="646331"/>
          </a:xfrm>
          <a:prstGeom prst="rect">
            <a:avLst/>
          </a:prstGeom>
        </p:spPr>
        <p:txBody>
          <a:bodyPr wrap="none">
            <a:spAutoFit/>
          </a:bodyPr>
          <a:lstStyle/>
          <a:p>
            <a:r>
              <a:rPr lang="en-US" dirty="0" smtClean="0">
                <a:latin typeface="Arial Black" charset="0"/>
                <a:ea typeface="Arial Black" charset="0"/>
                <a:cs typeface="Arial Black" charset="0"/>
                <a:sym typeface="Arial Black" charset="0"/>
              </a:rPr>
              <a:t>DOWNLOADS </a:t>
            </a:r>
            <a:br>
              <a:rPr lang="en-US" dirty="0" smtClean="0">
                <a:latin typeface="Arial Black" charset="0"/>
                <a:ea typeface="Arial Black" charset="0"/>
                <a:cs typeface="Arial Black" charset="0"/>
                <a:sym typeface="Arial Black" charset="0"/>
              </a:rPr>
            </a:br>
            <a:r>
              <a:rPr lang="en-US" dirty="0" smtClean="0">
                <a:latin typeface="Arial Black" charset="0"/>
                <a:ea typeface="Arial Black" charset="0"/>
                <a:cs typeface="Arial Black" charset="0"/>
                <a:sym typeface="Arial Black" charset="0"/>
              </a:rPr>
              <a:t>SINCE AUGUST 2012 </a:t>
            </a:r>
            <a:endParaRPr lang="en-US" dirty="0">
              <a:latin typeface="Arial Black" charset="0"/>
              <a:ea typeface="Arial Black" charset="0"/>
              <a:cs typeface="Arial Black" charset="0"/>
              <a:sym typeface="Arial Black" charset="0"/>
            </a:endParaRPr>
          </a:p>
        </p:txBody>
      </p:sp>
      <p:sp>
        <p:nvSpPr>
          <p:cNvPr id="15" name="Rectangle 14"/>
          <p:cNvSpPr/>
          <p:nvPr/>
        </p:nvSpPr>
        <p:spPr>
          <a:xfrm>
            <a:off x="4578936" y="1136912"/>
            <a:ext cx="2085264" cy="369332"/>
          </a:xfrm>
          <a:prstGeom prst="rect">
            <a:avLst/>
          </a:prstGeom>
        </p:spPr>
        <p:txBody>
          <a:bodyPr wrap="square">
            <a:spAutoFit/>
          </a:bodyPr>
          <a:lstStyle/>
          <a:p>
            <a:r>
              <a:rPr lang="en-US" dirty="0" smtClean="0">
                <a:latin typeface="Arial Bold" charset="0"/>
                <a:cs typeface="Arial Bold" charset="0"/>
                <a:sym typeface="Arial Bold" charset="0"/>
              </a:rPr>
              <a:t>API VOLUME</a:t>
            </a:r>
            <a:endParaRPr lang="en-US" dirty="0">
              <a:latin typeface="Arial Bold" charset="0"/>
              <a:ea typeface="ヒラギノ角ゴ ProN W6" charset="0"/>
              <a:cs typeface="ヒラギノ角ゴ ProN W6" charset="0"/>
              <a:sym typeface="Arial Bold" charset="0"/>
            </a:endParaRPr>
          </a:p>
        </p:txBody>
      </p:sp>
      <p:sp>
        <p:nvSpPr>
          <p:cNvPr id="16" name="Rectangle 15"/>
          <p:cNvSpPr/>
          <p:nvPr/>
        </p:nvSpPr>
        <p:spPr>
          <a:xfrm>
            <a:off x="624731" y="2965571"/>
            <a:ext cx="2085264" cy="369332"/>
          </a:xfrm>
          <a:prstGeom prst="rect">
            <a:avLst/>
          </a:prstGeom>
        </p:spPr>
        <p:txBody>
          <a:bodyPr wrap="square">
            <a:spAutoFit/>
          </a:bodyPr>
          <a:lstStyle/>
          <a:p>
            <a:r>
              <a:rPr lang="en-US" dirty="0" smtClean="0">
                <a:latin typeface="Arial Bold" charset="0"/>
                <a:cs typeface="Arial Bold" charset="0"/>
                <a:sym typeface="Arial Bold" charset="0"/>
              </a:rPr>
              <a:t>PRIVATE CLOUD</a:t>
            </a:r>
            <a:endParaRPr lang="en-US" dirty="0">
              <a:latin typeface="Arial Bold" charset="0"/>
              <a:ea typeface="ヒラギノ角ゴ ProN W6" charset="0"/>
              <a:cs typeface="ヒラギノ角ゴ ProN W6" charset="0"/>
              <a:sym typeface="Arial Bold" charset="0"/>
            </a:endParaRPr>
          </a:p>
        </p:txBody>
      </p:sp>
      <p:sp>
        <p:nvSpPr>
          <p:cNvPr id="17" name="Rectangle 8"/>
          <p:cNvSpPr>
            <a:spLocks/>
          </p:cNvSpPr>
          <p:nvPr/>
        </p:nvSpPr>
        <p:spPr bwMode="auto">
          <a:xfrm>
            <a:off x="4630117" y="2987219"/>
            <a:ext cx="3550363" cy="83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6000" dirty="0" smtClean="0">
                <a:latin typeface="Arial Black" charset="0"/>
                <a:ea typeface="Arial Black" charset="0"/>
                <a:cs typeface="Arial Black" charset="0"/>
                <a:sym typeface="Arial Black" charset="0"/>
              </a:rPr>
              <a:t>70%</a:t>
            </a:r>
            <a:endParaRPr lang="en-US" sz="6000" dirty="0">
              <a:latin typeface="Arial Black" charset="0"/>
              <a:ea typeface="Arial Black" charset="0"/>
              <a:cs typeface="Arial Black" charset="0"/>
              <a:sym typeface="Arial Black" charset="0"/>
            </a:endParaRPr>
          </a:p>
        </p:txBody>
      </p:sp>
      <p:sp>
        <p:nvSpPr>
          <p:cNvPr id="18" name="Rectangle 17"/>
          <p:cNvSpPr/>
          <p:nvPr/>
        </p:nvSpPr>
        <p:spPr>
          <a:xfrm>
            <a:off x="4592189" y="3733739"/>
            <a:ext cx="4063282" cy="646331"/>
          </a:xfrm>
          <a:prstGeom prst="rect">
            <a:avLst/>
          </a:prstGeom>
        </p:spPr>
        <p:txBody>
          <a:bodyPr wrap="none">
            <a:spAutoFit/>
          </a:bodyPr>
          <a:lstStyle/>
          <a:p>
            <a:r>
              <a:rPr lang="en-US" dirty="0" smtClean="0">
                <a:latin typeface="Arial Black" charset="0"/>
                <a:ea typeface="Arial Black" charset="0"/>
                <a:cs typeface="Arial Black" charset="0"/>
                <a:sym typeface="Arial Black" charset="0"/>
              </a:rPr>
              <a:t>OF 2013 OPENSTACK MARKET</a:t>
            </a:r>
          </a:p>
          <a:p>
            <a:r>
              <a:rPr lang="en-US" dirty="0" smtClean="0">
                <a:latin typeface="Arial Black" charset="0"/>
                <a:ea typeface="Arial Black" charset="0"/>
                <a:cs typeface="Arial Black" charset="0"/>
                <a:sym typeface="Arial Black" charset="0"/>
              </a:rPr>
              <a:t>(451 GROUP) </a:t>
            </a:r>
            <a:endParaRPr lang="en-US" dirty="0">
              <a:latin typeface="Arial Black" charset="0"/>
              <a:ea typeface="Arial Black" charset="0"/>
              <a:cs typeface="Arial Black" charset="0"/>
              <a:sym typeface="Arial Black" charset="0"/>
            </a:endParaRPr>
          </a:p>
        </p:txBody>
      </p:sp>
      <p:sp>
        <p:nvSpPr>
          <p:cNvPr id="19" name="Rectangle 18"/>
          <p:cNvSpPr/>
          <p:nvPr/>
        </p:nvSpPr>
        <p:spPr>
          <a:xfrm>
            <a:off x="4576069" y="2873540"/>
            <a:ext cx="2085264" cy="369332"/>
          </a:xfrm>
          <a:prstGeom prst="rect">
            <a:avLst/>
          </a:prstGeom>
        </p:spPr>
        <p:txBody>
          <a:bodyPr wrap="square">
            <a:spAutoFit/>
          </a:bodyPr>
          <a:lstStyle/>
          <a:p>
            <a:r>
              <a:rPr lang="en-US" dirty="0" smtClean="0">
                <a:latin typeface="Arial Bold" charset="0"/>
                <a:cs typeface="Arial Bold" charset="0"/>
                <a:sym typeface="Arial Bold" charset="0"/>
              </a:rPr>
              <a:t>MARKET SHARE</a:t>
            </a:r>
            <a:endParaRPr lang="en-US" dirty="0">
              <a:latin typeface="Arial Bold" charset="0"/>
              <a:ea typeface="ヒラギノ角ゴ ProN W6" charset="0"/>
              <a:cs typeface="ヒラギノ角ゴ ProN W6" charset="0"/>
              <a:sym typeface="Arial Bold" charset="0"/>
            </a:endParaRPr>
          </a:p>
        </p:txBody>
      </p:sp>
    </p:spTree>
    <p:extLst>
      <p:ext uri="{BB962C8B-B14F-4D97-AF65-F5344CB8AC3E}">
        <p14:creationId xmlns:p14="http://schemas.microsoft.com/office/powerpoint/2010/main" val="344403475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10200" y="2622902"/>
            <a:ext cx="3733800" cy="508858"/>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r>
              <a:rPr lang="en-US" sz="2200" dirty="0">
                <a:solidFill>
                  <a:prstClr val="black"/>
                </a:solidFill>
                <a:latin typeface="Calibri"/>
              </a:rPr>
              <a:t>  </a:t>
            </a:r>
          </a:p>
        </p:txBody>
      </p:sp>
      <p:sp>
        <p:nvSpPr>
          <p:cNvPr id="8" name="Rectangle 7"/>
          <p:cNvSpPr/>
          <p:nvPr/>
        </p:nvSpPr>
        <p:spPr>
          <a:xfrm>
            <a:off x="6019800" y="3254886"/>
            <a:ext cx="3124200" cy="52734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r>
              <a:rPr lang="en-US" sz="2200" dirty="0">
                <a:solidFill>
                  <a:prstClr val="black"/>
                </a:solidFill>
                <a:latin typeface="Calibri"/>
              </a:rPr>
              <a:t>  </a:t>
            </a:r>
          </a:p>
        </p:txBody>
      </p:sp>
      <p:pic>
        <p:nvPicPr>
          <p:cNvPr id="9" name="Picture 9" descr="f5-agenda.png"/>
          <p:cNvPicPr>
            <a:picLocks noChangeAspect="1"/>
          </p:cNvPicPr>
          <p:nvPr/>
        </p:nvPicPr>
        <p:blipFill>
          <a:blip r:embed="rId2" cstate="email">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149227" y="183635"/>
            <a:ext cx="2212975"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741423"/>
            <a:ext cx="3048000" cy="50885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r>
              <a:rPr lang="en-US" sz="2200" dirty="0" smtClean="0">
                <a:solidFill>
                  <a:prstClr val="black"/>
                </a:solidFill>
                <a:latin typeface="Calibri"/>
              </a:rPr>
              <a:t> CERN Introduction</a:t>
            </a:r>
            <a:endParaRPr lang="en-US" sz="2200" dirty="0">
              <a:solidFill>
                <a:prstClr val="black"/>
              </a:solidFill>
              <a:latin typeface="Calibri"/>
            </a:endParaRPr>
          </a:p>
        </p:txBody>
      </p:sp>
      <p:sp>
        <p:nvSpPr>
          <p:cNvPr id="11" name="Rectangle 10"/>
          <p:cNvSpPr/>
          <p:nvPr/>
        </p:nvSpPr>
        <p:spPr>
          <a:xfrm>
            <a:off x="0" y="1366170"/>
            <a:ext cx="3886200" cy="50885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r>
              <a:rPr lang="en-US" sz="2200" dirty="0">
                <a:solidFill>
                  <a:srgbClr val="000000"/>
                </a:solidFill>
                <a:latin typeface="Calibri"/>
              </a:rPr>
              <a:t>  </a:t>
            </a:r>
            <a:r>
              <a:rPr lang="en-US" sz="2200" dirty="0" smtClean="0">
                <a:solidFill>
                  <a:srgbClr val="000000"/>
                </a:solidFill>
                <a:latin typeface="Calibri"/>
              </a:rPr>
              <a:t>Grids to Clouds</a:t>
            </a:r>
            <a:endParaRPr lang="en-US" sz="2200" dirty="0">
              <a:solidFill>
                <a:srgbClr val="000000"/>
              </a:solidFill>
              <a:latin typeface="Calibri"/>
            </a:endParaRPr>
          </a:p>
        </p:txBody>
      </p:sp>
      <p:sp>
        <p:nvSpPr>
          <p:cNvPr id="12" name="Rectangle 11"/>
          <p:cNvSpPr/>
          <p:nvPr/>
        </p:nvSpPr>
        <p:spPr>
          <a:xfrm>
            <a:off x="0" y="1994201"/>
            <a:ext cx="4648200" cy="50885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r>
              <a:rPr lang="en-US" sz="2200" dirty="0">
                <a:solidFill>
                  <a:srgbClr val="000000"/>
                </a:solidFill>
                <a:latin typeface="Calibri"/>
              </a:rPr>
              <a:t>  </a:t>
            </a:r>
            <a:r>
              <a:rPr lang="en-US" sz="2200" dirty="0" err="1" smtClean="0">
                <a:solidFill>
                  <a:srgbClr val="000000"/>
                </a:solidFill>
                <a:latin typeface="Calibri"/>
              </a:rPr>
              <a:t>openlab</a:t>
            </a:r>
            <a:endParaRPr lang="en-US" sz="2200" dirty="0">
              <a:solidFill>
                <a:srgbClr val="000000"/>
              </a:solidFill>
              <a:latin typeface="Calibri"/>
            </a:endParaRPr>
          </a:p>
        </p:txBody>
      </p:sp>
      <p:sp>
        <p:nvSpPr>
          <p:cNvPr id="13" name="Rectangle 12"/>
          <p:cNvSpPr/>
          <p:nvPr/>
        </p:nvSpPr>
        <p:spPr>
          <a:xfrm>
            <a:off x="-1" y="2622902"/>
            <a:ext cx="5480859" cy="50885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r>
              <a:rPr lang="en-US" sz="2200" dirty="0" smtClean="0">
                <a:solidFill>
                  <a:srgbClr val="000000"/>
                </a:solidFill>
                <a:latin typeface="Calibri"/>
              </a:rPr>
              <a:t>  Use Case for Federation</a:t>
            </a:r>
            <a:endParaRPr lang="en-US" sz="2200" dirty="0">
              <a:solidFill>
                <a:srgbClr val="000000"/>
              </a:solidFill>
              <a:latin typeface="Calibri"/>
            </a:endParaRPr>
          </a:p>
        </p:txBody>
      </p:sp>
      <p:sp>
        <p:nvSpPr>
          <p:cNvPr id="14" name="Rectangle 13"/>
          <p:cNvSpPr/>
          <p:nvPr/>
        </p:nvSpPr>
        <p:spPr>
          <a:xfrm>
            <a:off x="3048000" y="741423"/>
            <a:ext cx="6096000" cy="508858"/>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r>
              <a:rPr lang="en-US" sz="2200" dirty="0">
                <a:solidFill>
                  <a:prstClr val="black"/>
                </a:solidFill>
                <a:latin typeface="Calibri"/>
              </a:rPr>
              <a:t>  </a:t>
            </a:r>
          </a:p>
        </p:txBody>
      </p:sp>
      <p:sp>
        <p:nvSpPr>
          <p:cNvPr id="15" name="Rectangle 14"/>
          <p:cNvSpPr/>
          <p:nvPr/>
        </p:nvSpPr>
        <p:spPr>
          <a:xfrm>
            <a:off x="3886200" y="1366170"/>
            <a:ext cx="5257800" cy="508858"/>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r>
              <a:rPr lang="en-US" sz="2200" dirty="0">
                <a:solidFill>
                  <a:prstClr val="black"/>
                </a:solidFill>
                <a:latin typeface="Calibri"/>
              </a:rPr>
              <a:t>  </a:t>
            </a:r>
          </a:p>
        </p:txBody>
      </p:sp>
      <p:sp>
        <p:nvSpPr>
          <p:cNvPr id="16" name="Rectangle 15"/>
          <p:cNvSpPr/>
          <p:nvPr/>
        </p:nvSpPr>
        <p:spPr>
          <a:xfrm>
            <a:off x="-1" y="3254886"/>
            <a:ext cx="6222439" cy="52734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r>
              <a:rPr lang="en-US" sz="2200" dirty="0" smtClean="0">
                <a:solidFill>
                  <a:srgbClr val="000000"/>
                </a:solidFill>
                <a:latin typeface="Calibri"/>
              </a:rPr>
              <a:t>  Federation Details</a:t>
            </a:r>
            <a:endParaRPr lang="en-US" sz="2200" dirty="0">
              <a:solidFill>
                <a:srgbClr val="000000"/>
              </a:solidFill>
              <a:latin typeface="Calibri"/>
            </a:endParaRPr>
          </a:p>
        </p:txBody>
      </p:sp>
      <p:sp>
        <p:nvSpPr>
          <p:cNvPr id="17" name="Rectangle 16"/>
          <p:cNvSpPr/>
          <p:nvPr/>
        </p:nvSpPr>
        <p:spPr>
          <a:xfrm>
            <a:off x="4648200" y="1994201"/>
            <a:ext cx="4495800" cy="508858"/>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r>
              <a:rPr lang="en-US" sz="2200" dirty="0">
                <a:solidFill>
                  <a:prstClr val="black"/>
                </a:solidFill>
                <a:latin typeface="Calibri"/>
              </a:rPr>
              <a:t>  </a:t>
            </a:r>
          </a:p>
        </p:txBody>
      </p:sp>
      <p:sp>
        <p:nvSpPr>
          <p:cNvPr id="18" name="Rectangle 17"/>
          <p:cNvSpPr/>
          <p:nvPr/>
        </p:nvSpPr>
        <p:spPr>
          <a:xfrm>
            <a:off x="6018768" y="3897530"/>
            <a:ext cx="3124200" cy="53863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r>
              <a:rPr lang="en-US" sz="2200" dirty="0">
                <a:solidFill>
                  <a:prstClr val="black"/>
                </a:solidFill>
                <a:latin typeface="Calibri"/>
              </a:rPr>
              <a:t>  </a:t>
            </a:r>
          </a:p>
        </p:txBody>
      </p:sp>
      <p:sp>
        <p:nvSpPr>
          <p:cNvPr id="19" name="Rectangle 18"/>
          <p:cNvSpPr/>
          <p:nvPr/>
        </p:nvSpPr>
        <p:spPr>
          <a:xfrm>
            <a:off x="-1033" y="3897530"/>
            <a:ext cx="6896858" cy="53863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r>
              <a:rPr lang="en-US" sz="2200" dirty="0" smtClean="0">
                <a:solidFill>
                  <a:srgbClr val="000000"/>
                </a:solidFill>
                <a:latin typeface="Calibri"/>
              </a:rPr>
              <a:t>  What’s Next?</a:t>
            </a:r>
            <a:endParaRPr lang="en-US" sz="2200" dirty="0">
              <a:solidFill>
                <a:srgbClr val="000000"/>
              </a:solidFill>
              <a:latin typeface="Calibri"/>
            </a:endParaRPr>
          </a:p>
        </p:txBody>
      </p:sp>
    </p:spTree>
    <p:extLst>
      <p:ext uri="{BB962C8B-B14F-4D97-AF65-F5344CB8AC3E}">
        <p14:creationId xmlns:p14="http://schemas.microsoft.com/office/powerpoint/2010/main" val="6767981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807031_01-A4-at-144-dpi.jpg"/>
          <p:cNvPicPr>
            <a:picLocks noChangeAspect="1"/>
          </p:cNvPicPr>
          <p:nvPr/>
        </p:nvPicPr>
        <p:blipFill>
          <a:blip r:embed="rId3" cstate="print">
            <a:lum bright="-2000" contrast="2000"/>
            <a:extLst>
              <a:ext uri="{28A0092B-C50C-407E-A947-70E740481C1C}">
                <a14:useLocalDpi xmlns:a14="http://schemas.microsoft.com/office/drawing/2010/main"/>
              </a:ext>
            </a:extLst>
          </a:blip>
          <a:stretch>
            <a:fillRect/>
          </a:stretch>
        </p:blipFill>
        <p:spPr>
          <a:xfrm>
            <a:off x="1423887" y="25206"/>
            <a:ext cx="6117812" cy="4588358"/>
          </a:xfrm>
          <a:prstGeom prst="rect">
            <a:avLst/>
          </a:prstGeom>
          <a:effectLst>
            <a:innerShdw blurRad="38100" dist="50800" dir="2700000">
              <a:prstClr val="black"/>
            </a:innerShdw>
          </a:effectLst>
        </p:spPr>
      </p:pic>
    </p:spTree>
    <p:extLst>
      <p:ext uri="{BB962C8B-B14F-4D97-AF65-F5344CB8AC3E}">
        <p14:creationId xmlns:p14="http://schemas.microsoft.com/office/powerpoint/2010/main" val="26818260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0511013_01.t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19188" y="88900"/>
            <a:ext cx="68294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9350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Trigger Farms to Filter Data </a:t>
            </a:r>
            <a:endParaRPr lang="en-GB" sz="4000" dirty="0"/>
          </a:p>
        </p:txBody>
      </p:sp>
      <p:pic>
        <p:nvPicPr>
          <p:cNvPr id="6" name="Picture 2" descr="C:\NSS_talk_material\DAQ.gif"/>
          <p:cNvPicPr>
            <a:picLocks noChangeAspect="1" noChangeArrowheads="1" noCrop="1"/>
          </p:cNvPicPr>
          <p:nvPr/>
        </p:nvPicPr>
        <p:blipFill>
          <a:blip r:embed="rId2" cstate="print"/>
          <a:srcRect/>
          <a:stretch>
            <a:fillRect/>
          </a:stretch>
        </p:blipFill>
        <p:spPr bwMode="auto">
          <a:xfrm>
            <a:off x="656213" y="997680"/>
            <a:ext cx="4813207" cy="3477501"/>
          </a:xfrm>
          <a:prstGeom prst="rect">
            <a:avLst/>
          </a:prstGeom>
          <a:noFill/>
          <a:ln w="9525">
            <a:noFill/>
            <a:miter lim="800000"/>
            <a:headEnd/>
            <a:tailEnd/>
          </a:ln>
        </p:spPr>
      </p:pic>
      <p:sp>
        <p:nvSpPr>
          <p:cNvPr id="7" name="TextBox 6"/>
          <p:cNvSpPr txBox="1"/>
          <p:nvPr/>
        </p:nvSpPr>
        <p:spPr>
          <a:xfrm>
            <a:off x="5744584" y="1062990"/>
            <a:ext cx="3248809"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Around 1PB/s from the detectors</a:t>
            </a:r>
          </a:p>
          <a:p>
            <a:pPr marL="285750" indent="-285750">
              <a:buFont typeface="Arial" panose="020B0604020202020204" pitchFamily="34" charset="0"/>
              <a:buChar char="•"/>
            </a:pPr>
            <a:r>
              <a:rPr lang="en-GB" dirty="0" smtClean="0"/>
              <a:t>Filtered by farms of &gt;1000 servers to 25Gb/s</a:t>
            </a:r>
            <a:endParaRPr lang="en-GB" dirty="0"/>
          </a:p>
        </p:txBody>
      </p:sp>
    </p:spTree>
    <p:extLst>
      <p:ext uri="{BB962C8B-B14F-4D97-AF65-F5344CB8AC3E}">
        <p14:creationId xmlns:p14="http://schemas.microsoft.com/office/powerpoint/2010/main" val="32167443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06375"/>
            <a:ext cx="7470775" cy="857250"/>
          </a:xfrm>
        </p:spPr>
        <p:txBody>
          <a:bodyPr>
            <a:normAutofit/>
          </a:bodyPr>
          <a:lstStyle/>
          <a:p>
            <a:pPr eaLnBrk="1" hangingPunct="1"/>
            <a:r>
              <a:rPr lang="en-GB" sz="4000" dirty="0" smtClean="0"/>
              <a:t>A Big Data Challenge</a:t>
            </a:r>
          </a:p>
        </p:txBody>
      </p:sp>
      <p:pic>
        <p:nvPicPr>
          <p:cNvPr id="37894" name="Picture 2" descr="http://castorwww.web.cern.ch/castorwww/global_statistic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980910"/>
            <a:ext cx="4816475"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descr="http://farm4.static.flickr.com/3570/3301723120_6a2073dc2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19775" y="1193800"/>
            <a:ext cx="23876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0754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534" t="15073" r="5698"/>
          <a:stretch>
            <a:fillRect/>
          </a:stretch>
        </p:blipFill>
        <p:spPr bwMode="auto">
          <a:xfrm>
            <a:off x="1143000" y="273050"/>
            <a:ext cx="5357813"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19404" y="1658337"/>
            <a:ext cx="2119745" cy="923330"/>
          </a:xfrm>
          <a:prstGeom prst="rect">
            <a:avLst/>
          </a:prstGeom>
          <a:solidFill>
            <a:srgbClr val="000000">
              <a:lumMod val="85000"/>
              <a:lumOff val="15000"/>
            </a:srgbClr>
          </a:solidFill>
          <a:scene3d>
            <a:camera prst="orthographicFront"/>
            <a:lightRig rig="threePt" dir="t"/>
          </a:scene3d>
          <a:sp3d>
            <a:bevelT/>
          </a:sp3d>
        </p:spPr>
        <p:txBody>
          <a:bodyPr>
            <a:spAutoFit/>
          </a:bodyPr>
          <a:lstStyle/>
          <a:p>
            <a:pPr eaLnBrk="1" fontAlgn="auto" hangingPunct="1">
              <a:spcBef>
                <a:spcPts val="0"/>
              </a:spcBef>
              <a:spcAft>
                <a:spcPts val="0"/>
              </a:spcAft>
              <a:defRPr/>
            </a:pPr>
            <a:r>
              <a:rPr lang="en-US" sz="1350" b="1" dirty="0">
                <a:solidFill>
                  <a:srgbClr val="FFFFFF"/>
                </a:solidFill>
                <a:latin typeface="Calibri"/>
              </a:rPr>
              <a:t>Tier-1 (11 </a:t>
            </a:r>
            <a:r>
              <a:rPr lang="en-US" sz="1350" b="1" dirty="0" err="1">
                <a:solidFill>
                  <a:srgbClr val="FFFFFF"/>
                </a:solidFill>
                <a:latin typeface="Calibri"/>
              </a:rPr>
              <a:t>centres</a:t>
            </a:r>
            <a:r>
              <a:rPr lang="en-US" sz="1350" b="1" dirty="0">
                <a:solidFill>
                  <a:srgbClr val="FFFFFF"/>
                </a:solidFill>
                <a:latin typeface="Calibri"/>
              </a:rPr>
              <a:t>):</a:t>
            </a:r>
          </a:p>
          <a:p>
            <a:pPr eaLnBrk="1" fontAlgn="auto" hangingPunct="1">
              <a:spcBef>
                <a:spcPts val="0"/>
              </a:spcBef>
              <a:spcAft>
                <a:spcPts val="0"/>
              </a:spcAft>
              <a:buFont typeface="Arial" charset="0"/>
              <a:buChar char="•"/>
              <a:defRPr/>
            </a:pPr>
            <a:r>
              <a:rPr lang="en-US" sz="1350" dirty="0">
                <a:solidFill>
                  <a:srgbClr val="FFFF00"/>
                </a:solidFill>
                <a:latin typeface="Calibri"/>
              </a:rPr>
              <a:t>Permanent storage</a:t>
            </a:r>
          </a:p>
          <a:p>
            <a:pPr eaLnBrk="1" fontAlgn="auto" hangingPunct="1">
              <a:spcBef>
                <a:spcPts val="0"/>
              </a:spcBef>
              <a:spcAft>
                <a:spcPts val="0"/>
              </a:spcAft>
              <a:buFont typeface="Arial" charset="0"/>
              <a:buChar char="•"/>
              <a:defRPr/>
            </a:pPr>
            <a:r>
              <a:rPr lang="en-US" sz="1350" dirty="0">
                <a:solidFill>
                  <a:srgbClr val="FFFF00"/>
                </a:solidFill>
                <a:latin typeface="Calibri"/>
              </a:rPr>
              <a:t>Re-processing</a:t>
            </a:r>
          </a:p>
          <a:p>
            <a:pPr eaLnBrk="1" fontAlgn="auto" hangingPunct="1">
              <a:spcBef>
                <a:spcPts val="0"/>
              </a:spcBef>
              <a:spcAft>
                <a:spcPts val="0"/>
              </a:spcAft>
              <a:buFont typeface="Arial" charset="0"/>
              <a:buChar char="•"/>
              <a:defRPr/>
            </a:pPr>
            <a:r>
              <a:rPr lang="en-US" sz="1350" dirty="0">
                <a:solidFill>
                  <a:srgbClr val="FFFF00"/>
                </a:solidFill>
                <a:latin typeface="Calibri"/>
              </a:rPr>
              <a:t>Analysis</a:t>
            </a:r>
          </a:p>
        </p:txBody>
      </p:sp>
      <p:sp>
        <p:nvSpPr>
          <p:cNvPr id="9" name="TextBox 8"/>
          <p:cNvSpPr txBox="1"/>
          <p:nvPr/>
        </p:nvSpPr>
        <p:spPr>
          <a:xfrm>
            <a:off x="6819405" y="286737"/>
            <a:ext cx="2119745" cy="923330"/>
          </a:xfrm>
          <a:prstGeom prst="rect">
            <a:avLst/>
          </a:prstGeom>
          <a:solidFill>
            <a:srgbClr val="000000">
              <a:lumMod val="85000"/>
              <a:lumOff val="15000"/>
            </a:srgbClr>
          </a:solidFill>
          <a:scene3d>
            <a:camera prst="orthographicFront"/>
            <a:lightRig rig="threePt" dir="t"/>
          </a:scene3d>
          <a:sp3d>
            <a:bevelT/>
          </a:sp3d>
        </p:spPr>
        <p:txBody>
          <a:bodyPr>
            <a:spAutoFit/>
          </a:bodyPr>
          <a:lstStyle/>
          <a:p>
            <a:pPr eaLnBrk="1" fontAlgn="auto" hangingPunct="1">
              <a:spcBef>
                <a:spcPts val="0"/>
              </a:spcBef>
              <a:spcAft>
                <a:spcPts val="0"/>
              </a:spcAft>
              <a:defRPr/>
            </a:pPr>
            <a:r>
              <a:rPr lang="en-US" sz="1350" b="1" dirty="0">
                <a:solidFill>
                  <a:srgbClr val="FFFFFF"/>
                </a:solidFill>
                <a:latin typeface="Calibri"/>
              </a:rPr>
              <a:t>Tier-0 (CERN):</a:t>
            </a:r>
          </a:p>
          <a:p>
            <a:pPr marL="134541" lvl="1" indent="-72629" eaLnBrk="1" fontAlgn="auto" hangingPunct="1">
              <a:spcBef>
                <a:spcPts val="0"/>
              </a:spcBef>
              <a:spcAft>
                <a:spcPts val="0"/>
              </a:spcAft>
              <a:buFont typeface="Arial" charset="0"/>
              <a:buChar char="•"/>
              <a:defRPr/>
            </a:pPr>
            <a:r>
              <a:rPr lang="en-US" sz="1350" dirty="0">
                <a:solidFill>
                  <a:srgbClr val="FFFF00"/>
                </a:solidFill>
                <a:latin typeface="Calibri"/>
              </a:rPr>
              <a:t>Data recording</a:t>
            </a:r>
          </a:p>
          <a:p>
            <a:pPr marL="134541" lvl="1" indent="-72629" eaLnBrk="1" fontAlgn="auto" hangingPunct="1">
              <a:spcBef>
                <a:spcPts val="0"/>
              </a:spcBef>
              <a:spcAft>
                <a:spcPts val="0"/>
              </a:spcAft>
              <a:buFont typeface="Arial" charset="0"/>
              <a:buChar char="•"/>
              <a:defRPr/>
            </a:pPr>
            <a:r>
              <a:rPr lang="en-US" sz="1350" dirty="0">
                <a:solidFill>
                  <a:srgbClr val="FFFF00"/>
                </a:solidFill>
                <a:latin typeface="Calibri"/>
              </a:rPr>
              <a:t>Initial data reconstruction</a:t>
            </a:r>
          </a:p>
          <a:p>
            <a:pPr marL="134541" lvl="1" indent="-72629" eaLnBrk="1" fontAlgn="auto" hangingPunct="1">
              <a:spcBef>
                <a:spcPts val="0"/>
              </a:spcBef>
              <a:spcAft>
                <a:spcPts val="0"/>
              </a:spcAft>
              <a:buFont typeface="Arial" charset="0"/>
              <a:buChar char="•"/>
              <a:defRPr/>
            </a:pPr>
            <a:r>
              <a:rPr lang="en-US" sz="1350" dirty="0">
                <a:solidFill>
                  <a:srgbClr val="FFFF00"/>
                </a:solidFill>
                <a:latin typeface="Calibri"/>
              </a:rPr>
              <a:t>Data distribution</a:t>
            </a:r>
          </a:p>
        </p:txBody>
      </p:sp>
      <p:sp>
        <p:nvSpPr>
          <p:cNvPr id="10" name="TextBox 9"/>
          <p:cNvSpPr txBox="1"/>
          <p:nvPr/>
        </p:nvSpPr>
        <p:spPr>
          <a:xfrm>
            <a:off x="6843897" y="2927845"/>
            <a:ext cx="2119745" cy="923330"/>
          </a:xfrm>
          <a:prstGeom prst="rect">
            <a:avLst/>
          </a:prstGeom>
          <a:solidFill>
            <a:srgbClr val="000000">
              <a:lumMod val="85000"/>
              <a:lumOff val="15000"/>
            </a:srgbClr>
          </a:solidFill>
          <a:scene3d>
            <a:camera prst="orthographicFront"/>
            <a:lightRig rig="threePt" dir="t"/>
          </a:scene3d>
          <a:sp3d>
            <a:bevelT/>
          </a:sp3d>
        </p:spPr>
        <p:txBody>
          <a:bodyPr>
            <a:spAutoFit/>
          </a:bodyPr>
          <a:lstStyle/>
          <a:p>
            <a:pPr eaLnBrk="1" fontAlgn="auto" hangingPunct="1">
              <a:spcBef>
                <a:spcPts val="0"/>
              </a:spcBef>
              <a:spcAft>
                <a:spcPts val="0"/>
              </a:spcAft>
              <a:defRPr/>
            </a:pPr>
            <a:r>
              <a:rPr lang="en-US" sz="1350" b="1" dirty="0">
                <a:solidFill>
                  <a:srgbClr val="FFFFFF"/>
                </a:solidFill>
                <a:latin typeface="Calibri"/>
              </a:rPr>
              <a:t>Tier-2  (~200 </a:t>
            </a:r>
            <a:r>
              <a:rPr lang="en-US" sz="1350" b="1" dirty="0" err="1">
                <a:solidFill>
                  <a:srgbClr val="FFFFFF"/>
                </a:solidFill>
                <a:latin typeface="Calibri"/>
              </a:rPr>
              <a:t>centres</a:t>
            </a:r>
            <a:r>
              <a:rPr lang="en-US" sz="1350" b="1" dirty="0">
                <a:solidFill>
                  <a:srgbClr val="FFFFFF"/>
                </a:solidFill>
                <a:latin typeface="Calibri"/>
              </a:rPr>
              <a:t>):</a:t>
            </a:r>
          </a:p>
          <a:p>
            <a:pPr eaLnBrk="1" fontAlgn="auto" hangingPunct="1">
              <a:spcBef>
                <a:spcPts val="0"/>
              </a:spcBef>
              <a:spcAft>
                <a:spcPts val="0"/>
              </a:spcAft>
              <a:buFont typeface="Arial" charset="0"/>
              <a:buChar char="•"/>
              <a:defRPr/>
            </a:pPr>
            <a:r>
              <a:rPr lang="en-US" sz="1350" dirty="0">
                <a:solidFill>
                  <a:srgbClr val="FFFF00"/>
                </a:solidFill>
                <a:latin typeface="Calibri"/>
              </a:rPr>
              <a:t> Simulation</a:t>
            </a:r>
          </a:p>
          <a:p>
            <a:pPr eaLnBrk="1" fontAlgn="auto" hangingPunct="1">
              <a:spcBef>
                <a:spcPts val="0"/>
              </a:spcBef>
              <a:spcAft>
                <a:spcPts val="0"/>
              </a:spcAft>
              <a:buFont typeface="Arial" charset="0"/>
              <a:buChar char="•"/>
              <a:defRPr/>
            </a:pPr>
            <a:r>
              <a:rPr lang="en-US" sz="1350" dirty="0">
                <a:solidFill>
                  <a:srgbClr val="FFFF00"/>
                </a:solidFill>
                <a:latin typeface="Calibri"/>
              </a:rPr>
              <a:t> End-user analysis</a:t>
            </a:r>
          </a:p>
          <a:p>
            <a:pPr eaLnBrk="1" fontAlgn="auto" hangingPunct="1">
              <a:spcBef>
                <a:spcPts val="0"/>
              </a:spcBef>
              <a:spcAft>
                <a:spcPts val="0"/>
              </a:spcAft>
              <a:buFont typeface="Arial" charset="0"/>
              <a:buChar char="•"/>
              <a:defRPr/>
            </a:pPr>
            <a:endParaRPr lang="en-US" sz="1350" dirty="0">
              <a:solidFill>
                <a:srgbClr val="FFFF00"/>
              </a:solidFill>
              <a:latin typeface="Calibri"/>
            </a:endParaRPr>
          </a:p>
        </p:txBody>
      </p:sp>
      <p:sp>
        <p:nvSpPr>
          <p:cNvPr id="11" name="TextBox 10"/>
          <p:cNvSpPr txBox="1"/>
          <p:nvPr/>
        </p:nvSpPr>
        <p:spPr>
          <a:xfrm>
            <a:off x="1249363" y="3873500"/>
            <a:ext cx="6629400" cy="715963"/>
          </a:xfrm>
          <a:prstGeom prst="rect">
            <a:avLst/>
          </a:prstGeom>
          <a:noFill/>
        </p:spPr>
        <p:txBody>
          <a:bodyPr>
            <a:spAutoFit/>
          </a:bodyPr>
          <a:lstStyle/>
          <a:p>
            <a:pPr marL="214313" indent="-214313" eaLnBrk="1" fontAlgn="auto" hangingPunct="1">
              <a:spcBef>
                <a:spcPts val="0"/>
              </a:spcBef>
              <a:spcAft>
                <a:spcPts val="0"/>
              </a:spcAft>
              <a:buFont typeface="Arial" pitchFamily="34" charset="0"/>
              <a:buChar char="•"/>
              <a:defRPr/>
            </a:pPr>
            <a:r>
              <a:rPr lang="en-GB" sz="1350" dirty="0">
                <a:latin typeface="+mn-lt"/>
              </a:rPr>
              <a:t>Data is recorded at CERN and Tier-1s and analysed in the Worldwide LHC Computing Grid</a:t>
            </a:r>
          </a:p>
          <a:p>
            <a:pPr marL="214313" indent="-214313" eaLnBrk="1" fontAlgn="auto" hangingPunct="1">
              <a:spcBef>
                <a:spcPts val="0"/>
              </a:spcBef>
              <a:spcAft>
                <a:spcPts val="0"/>
              </a:spcAft>
              <a:buFont typeface="Arial" pitchFamily="34" charset="0"/>
              <a:buChar char="•"/>
              <a:defRPr/>
            </a:pPr>
            <a:r>
              <a:rPr lang="en-GB" sz="1350" dirty="0">
                <a:latin typeface="+mn-lt"/>
              </a:rPr>
              <a:t>In a normal day, the grid provides 100,000 CPU days executing over 2 million jobs</a:t>
            </a:r>
          </a:p>
        </p:txBody>
      </p:sp>
    </p:spTree>
    <p:extLst>
      <p:ext uri="{BB962C8B-B14F-4D97-AF65-F5344CB8AC3E}">
        <p14:creationId xmlns:p14="http://schemas.microsoft.com/office/powerpoint/2010/main" val="15149248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ERN(16-9)">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20873</TotalTime>
  <Words>1851</Words>
  <Application>Microsoft Macintosh PowerPoint</Application>
  <PresentationFormat>On-screen Show (16:9)</PresentationFormat>
  <Paragraphs>250</Paragraphs>
  <Slides>37</Slides>
  <Notes>16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CERN(16-9)</vt:lpstr>
      <vt:lpstr>TOWARDS Hybrid OpenStack Clouds in the Real World</vt:lpstr>
      <vt:lpstr>Meet the Players</vt:lpstr>
      <vt:lpstr>Legal Disclaimers</vt:lpstr>
      <vt:lpstr>PowerPoint Presentation</vt:lpstr>
      <vt:lpstr>PowerPoint Presentation</vt:lpstr>
      <vt:lpstr>PowerPoint Presentation</vt:lpstr>
      <vt:lpstr>Trigger Farms to Filter Data </vt:lpstr>
      <vt:lpstr>A Big Data Challenge</vt:lpstr>
      <vt:lpstr>PowerPoint Presentation</vt:lpstr>
      <vt:lpstr>Grids and Clouds - Ian Bird (WLCG)</vt:lpstr>
      <vt:lpstr>HPC, HSC, Grids, Clouds : Cloudscaling</vt:lpstr>
      <vt:lpstr>CERN openlab in a nutshell</vt:lpstr>
      <vt:lpstr>Virtuous Cycle</vt:lpstr>
      <vt:lpstr>Tests in Rackspace Public Cloud</vt:lpstr>
      <vt:lpstr>Cloud Resources are Isolated</vt:lpstr>
      <vt:lpstr>CERN/Rackspace Openlab project</vt:lpstr>
      <vt:lpstr>Openlab Use Cases</vt:lpstr>
      <vt:lpstr>Goals for a year of joint research </vt:lpstr>
      <vt:lpstr>How?</vt:lpstr>
      <vt:lpstr>Why Now?</vt:lpstr>
      <vt:lpstr>FEDERATION: priorities</vt:lpstr>
      <vt:lpstr>FEDERATION: priorities (cont.)</vt:lpstr>
      <vt:lpstr>FEDERATION: priorities (cont.)</vt:lpstr>
      <vt:lpstr>FEDERATION: progress</vt:lpstr>
      <vt:lpstr>FEDERATION: progress</vt:lpstr>
      <vt:lpstr>FEDERATION: next steps</vt:lpstr>
      <vt:lpstr>FEDERATION: some thoughts</vt:lpstr>
      <vt:lpstr>Why do we care?</vt:lpstr>
      <vt:lpstr>Industry Experts Agree</vt:lpstr>
      <vt:lpstr>What can you do?</vt:lpstr>
      <vt:lpstr>Questions ?</vt:lpstr>
      <vt:lpstr>PowerPoint Presentation</vt:lpstr>
      <vt:lpstr>Federation: Cloud to cloud identity federation with minimal client changes</vt:lpstr>
      <vt:lpstr>PowerPoint Presentation</vt:lpstr>
      <vt:lpstr>Who is Rackspace?</vt:lpstr>
      <vt:lpstr>Where is Rackspace?</vt:lpstr>
      <vt:lpstr>Rackspace and OpenStack by the Numbers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tim.bell@cern.ch</dc:creator>
  <cp:lastModifiedBy>Toby Owen</cp:lastModifiedBy>
  <cp:revision>264</cp:revision>
  <dcterms:created xsi:type="dcterms:W3CDTF">2012-11-30T11:07:05Z</dcterms:created>
  <dcterms:modified xsi:type="dcterms:W3CDTF">2013-10-31T15:20:48Z</dcterms:modified>
</cp:coreProperties>
</file>